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20574000" cx="36576000"/>
  <p:notesSz cx="6858000" cy="9144000"/>
  <p:embeddedFontLst>
    <p:embeddedFont>
      <p:font typeface="IBM Plex Sans"/>
      <p:regular r:id="rId24"/>
      <p:bold r:id="rId25"/>
      <p:italic r:id="rId26"/>
      <p:boldItalic r:id="rId27"/>
    </p:embeddedFont>
    <p:embeddedFont>
      <p:font typeface="Merriweather Sans"/>
      <p:regular r:id="rId28"/>
      <p:bold r:id="rId29"/>
      <p:italic r:id="rId30"/>
      <p:boldItalic r:id="rId31"/>
    </p:embeddedFont>
    <p:embeddedFont>
      <p:font typeface="Montserrat"/>
      <p:regular r:id="rId32"/>
      <p:bold r:id="rId33"/>
      <p:italic r:id="rId34"/>
      <p:boldItalic r:id="rId35"/>
    </p:embeddedFont>
    <p:embeddedFont>
      <p:font typeface="Montserrat Medium"/>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CD1ADE-9FAA-4419-92BD-A24E9AF5559E}">
  <a:tblStyle styleId="{0DCD1ADE-9FAA-4419-92BD-A24E9AF5559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IBMPlexSans-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BMPlexSans-italic.fntdata"/><Relationship Id="rId25" Type="http://schemas.openxmlformats.org/officeDocument/2006/relationships/font" Target="fonts/IBMPlexSans-bold.fntdata"/><Relationship Id="rId28" Type="http://schemas.openxmlformats.org/officeDocument/2006/relationships/font" Target="fonts/MerriweatherSans-regular.fntdata"/><Relationship Id="rId27" Type="http://schemas.openxmlformats.org/officeDocument/2006/relationships/font" Target="fonts/IBMPlexSans-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Sans-boldItalic.fntdata"/><Relationship Id="rId30" Type="http://schemas.openxmlformats.org/officeDocument/2006/relationships/font" Target="fonts/MerriweatherSans-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Medium-bold.fntdata"/><Relationship Id="rId14" Type="http://schemas.openxmlformats.org/officeDocument/2006/relationships/slide" Target="slides/slide9.xml"/><Relationship Id="rId36" Type="http://schemas.openxmlformats.org/officeDocument/2006/relationships/font" Target="fonts/MontserratMedium-regular.fntdata"/><Relationship Id="rId17" Type="http://schemas.openxmlformats.org/officeDocument/2006/relationships/slide" Target="slides/slide12.xml"/><Relationship Id="rId39" Type="http://schemas.openxmlformats.org/officeDocument/2006/relationships/font" Target="fonts/MontserratMedium-boldItalic.fntdata"/><Relationship Id="rId16" Type="http://schemas.openxmlformats.org/officeDocument/2006/relationships/slide" Target="slides/slide11.xml"/><Relationship Id="rId38" Type="http://schemas.openxmlformats.org/officeDocument/2006/relationships/font" Target="fonts/MontserratMedium-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1pPr>
            <a:lvl2pPr indent="-228600" lvl="1" marL="9144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2pPr>
            <a:lvl3pPr indent="-228600" lvl="2" marL="13716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3pPr>
            <a:lvl4pPr indent="-228600" lvl="3" marL="18288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4pPr>
            <a:lvl5pPr indent="-228600" lvl="4" marL="22860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5pPr>
            <a:lvl6pPr indent="-228600" lvl="5" marL="27432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6pPr>
            <a:lvl7pPr indent="-228600" lvl="6" marL="32004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7pPr>
            <a:lvl8pPr indent="-228600" lvl="7" marL="36576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8pPr>
            <a:lvl9pPr indent="-228600" lvl="8" marL="41148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1d00284083_2_0: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1d00284083_2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1d00284083_0_143: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31d00284083_0_1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This matrix does not replace the original data; it is used to decide the likelihood of each feature's values being retained in the sampling step. Features (or entries) that show greater variability are deemed more important, and hence have a higher probability value.  The goal of assigning higher probabilities to more important data points is to ensure they are more likely to be included in the sampled dataset.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1d00284083_0_153: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31d00284083_0_1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In the sampling step , we generate random values for each cell and compare those to these probabilities to determine which values to retain. So if we choose our retain </a:t>
            </a:r>
            <a:r>
              <a:rPr lang="en-GB" sz="1100"/>
              <a:t>fraction</a:t>
            </a:r>
            <a:r>
              <a:rPr lang="en-GB" sz="1100"/>
              <a:t> to be high, all these probability values would be lower, ensuring that lesser data points are selected.</a:t>
            </a:r>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1d00284083_0_167: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1d00284083_0_1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chemeClr val="dk1"/>
                </a:solidFill>
                <a:latin typeface="Arial"/>
                <a:ea typeface="Arial"/>
                <a:cs typeface="Arial"/>
                <a:sym typeface="Arial"/>
              </a:rPr>
              <a:t>If the probability threshold is high</a:t>
            </a:r>
            <a:r>
              <a:rPr lang="en-GB" sz="1100">
                <a:solidFill>
                  <a:schemeClr val="dk1"/>
                </a:solidFill>
                <a:latin typeface="Arial"/>
                <a:ea typeface="Arial"/>
                <a:cs typeface="Arial"/>
                <a:sym typeface="Arial"/>
              </a:rPr>
              <a:t> (say 0.8), it means this feature is very important, and thus, it's fairly easy for a random value (uniformly distributed from 0 to 1) to be less than 0.8. This results in a high chance of retaining this important data point.</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b="1" lang="en-GB" sz="1100">
                <a:solidFill>
                  <a:schemeClr val="dk1"/>
                </a:solidFill>
                <a:latin typeface="Arial"/>
                <a:ea typeface="Arial"/>
                <a:cs typeface="Arial"/>
                <a:sym typeface="Arial"/>
              </a:rPr>
              <a:t>If the probability threshold is low</a:t>
            </a:r>
            <a:r>
              <a:rPr lang="en-GB" sz="1100">
                <a:solidFill>
                  <a:schemeClr val="dk1"/>
                </a:solidFill>
                <a:latin typeface="Arial"/>
                <a:ea typeface="Arial"/>
                <a:cs typeface="Arial"/>
                <a:sym typeface="Arial"/>
              </a:rPr>
              <a:t> (say 0.2), the feature is not as important, and it's harder for a random value to be less than 0.2. Thus, most random values will exceed this threshold, and the data point will more likely be excluded.</a:t>
            </a:r>
            <a:endParaRPr sz="11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1d00284083_0_216: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31d00284083_0_2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Omega is a binary matrix that acts as an indicator or a mask. This is saved because it records the location of data points that have been considered significant enough to keep during the sampling process.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By converting many values to zero, the R matrix becomes sparse.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Save Omega and R.</a:t>
            </a: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31d00284083_0_236: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1d00284083_0_2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In a sparse matrix format, such as the Compressed Sparse Row (CSR) format, the matrix R is stored by only recording the non-zero elements and their positions, significantly reducing the memory required when there are many zeros or missing values (NaNs).</a:t>
            </a: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1d00284083_1_0: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1d00284083_1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1d00284083_7_15: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1d00284083_7_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1d00284083_7_27: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1d00284083_7_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31d00284083_7_0: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31d00284083_7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1" marL="914400" rtl="0" algn="l">
              <a:spcBef>
                <a:spcPts val="0"/>
              </a:spcBef>
              <a:spcAft>
                <a:spcPts val="0"/>
              </a:spcAft>
              <a:buClr>
                <a:schemeClr val="dk1"/>
              </a:buClr>
              <a:buSzPts val="1100"/>
              <a:buFont typeface="Montserrat"/>
              <a:buChar char="-"/>
            </a:pPr>
            <a:r>
              <a:rPr lang="en-GB" sz="1100">
                <a:solidFill>
                  <a:schemeClr val="dk1"/>
                </a:solidFill>
                <a:latin typeface="Montserrat"/>
                <a:ea typeface="Montserrat"/>
                <a:cs typeface="Montserrat"/>
                <a:sym typeface="Montserrat"/>
              </a:rPr>
              <a:t>Recorded data positions with on X_true before filling with column mean</a:t>
            </a:r>
            <a:endParaRPr sz="11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1d00284083_2_11: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1d00284083_2_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1d00284083_2_21: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1d00284083_2_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b71a492059_0_109: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b71a492059_0_10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 Random sampling involves selecting data points randomly without considering their specific characteristics or importance. Each data entry in the matrix has an equal probability of being selected.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1d00284083_0_93: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1d00284083_0_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Although the data can be made compressed to an extent using this method, This method does not account for the variability or importance of the data features. All features are treated equally, potentially ignoring critical variations. Vital information might be lost if important but less frequent features are not sampled effectively.</a:t>
            </a:r>
            <a:endParaRPr sz="13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1d00284083_0_102: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1d00284083_0_10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Although the data can be made compressed to an extent using this method, This method does not account for the variability or importance of the data features. All features are treated equally, potentially ignoring critical variations. Vital information might be lost if important but less frequent features are not sampled effectively. Another method is column sampling which has the same issues</a:t>
            </a:r>
            <a:endParaRPr sz="13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1d00284083_0_111: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1d00284083_0_1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Importance sampling is a statistical technique used in data processing to selectively retain a subset of data based on its significance or "importance". It helps in focusing on the most informative parts of the data, which is crucial when dealing with large datasets. This technique helps reduce complexity without loosing critical information.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The range (difference between the maximum and minimum values) is calculated for each feature because it indicates the spread of the data. Features with a wider range tend to have more variability, which often means they contain more information and are potentially more influential in analysis.</a:t>
            </a:r>
            <a:endParaRPr sz="1200"/>
          </a:p>
          <a:p>
            <a:pPr indent="0" lvl="0" marL="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1d00284083_0_122: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1d00284083_0_1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1d00284083_0_133: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1d00284083_0_13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White (Dark Background / Image)" showMasterSp="0">
  <p:cSld name="TITLE_1_2">
    <p:bg>
      <p:bgPr>
        <a:solidFill>
          <a:schemeClr val="dk1"/>
        </a:solidFill>
      </p:bgPr>
    </p:bg>
    <p:spTree>
      <p:nvGrpSpPr>
        <p:cNvPr id="6" name="Shape 6"/>
        <p:cNvGrpSpPr/>
        <p:nvPr/>
      </p:nvGrpSpPr>
      <p:grpSpPr>
        <a:xfrm>
          <a:off x="0" y="0"/>
          <a:ext cx="0" cy="0"/>
          <a:chOff x="0" y="0"/>
          <a:chExt cx="0" cy="0"/>
        </a:xfrm>
      </p:grpSpPr>
      <p:pic>
        <p:nvPicPr>
          <p:cNvPr descr="Gradient---Black-to-Transparent---1920x1080_2.png" id="7" name="Google Shape;7;p2"/>
          <p:cNvPicPr preferRelativeResize="0"/>
          <p:nvPr/>
        </p:nvPicPr>
        <p:blipFill rotWithShape="1">
          <a:blip r:embed="rId2">
            <a:alphaModFix/>
          </a:blip>
          <a:srcRect b="-488" l="0" r="0" t="22974"/>
          <a:stretch/>
        </p:blipFill>
        <p:spPr>
          <a:xfrm rot="10800000">
            <a:off x="0" y="5304774"/>
            <a:ext cx="36576000" cy="15269226"/>
          </a:xfrm>
          <a:prstGeom prst="rect">
            <a:avLst/>
          </a:prstGeom>
          <a:noFill/>
          <a:ln>
            <a:noFill/>
          </a:ln>
        </p:spPr>
      </p:pic>
      <p:pic>
        <p:nvPicPr>
          <p:cNvPr descr="Gradient---Black-to-Transparent---1920x1080_2.png" id="8" name="Google Shape;8;p2"/>
          <p:cNvPicPr preferRelativeResize="0"/>
          <p:nvPr/>
        </p:nvPicPr>
        <p:blipFill rotWithShape="1">
          <a:blip r:embed="rId2">
            <a:alphaModFix/>
          </a:blip>
          <a:srcRect b="0" l="0" r="0" t="23406"/>
          <a:stretch/>
        </p:blipFill>
        <p:spPr>
          <a:xfrm>
            <a:off x="0" y="0"/>
            <a:ext cx="36576000" cy="15087600"/>
          </a:xfrm>
          <a:prstGeom prst="rect">
            <a:avLst/>
          </a:prstGeom>
          <a:noFill/>
          <a:ln>
            <a:noFill/>
          </a:ln>
        </p:spPr>
      </p:pic>
      <p:sp>
        <p:nvSpPr>
          <p:cNvPr id="9" name="Google Shape;9;p2"/>
          <p:cNvSpPr txBox="1"/>
          <p:nvPr>
            <p:ph idx="12" type="sldNum"/>
          </p:nvPr>
        </p:nvSpPr>
        <p:spPr>
          <a:xfrm>
            <a:off x="35316000" y="19699200"/>
            <a:ext cx="576000" cy="540000"/>
          </a:xfrm>
          <a:prstGeom prst="rect">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10" name="Google Shape;10;p2"/>
          <p:cNvSpPr txBox="1"/>
          <p:nvPr>
            <p:ph type="title"/>
          </p:nvPr>
        </p:nvSpPr>
        <p:spPr>
          <a:xfrm>
            <a:off x="696125" y="685800"/>
            <a:ext cx="29115000" cy="1733400"/>
          </a:xfrm>
          <a:prstGeom prst="rect">
            <a:avLst/>
          </a:prstGeom>
          <a:noFill/>
          <a:ln>
            <a:noFill/>
          </a:ln>
        </p:spPr>
        <p:txBody>
          <a:bodyPr anchorCtr="0" anchor="b" bIns="0" lIns="0" spcFirstLastPara="1" rIns="182850" wrap="square" tIns="182850">
            <a:noAutofit/>
          </a:bodyPr>
          <a:lstStyle>
            <a:lvl1pPr lvl="0" rtl="0">
              <a:spcBef>
                <a:spcPts val="0"/>
              </a:spcBef>
              <a:spcAft>
                <a:spcPts val="0"/>
              </a:spcAft>
              <a:buNone/>
              <a:defRPr b="1" sz="82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11" name="Google Shape;11;p2"/>
          <p:cNvSpPr txBox="1"/>
          <p:nvPr>
            <p:ph idx="1" type="subTitle"/>
          </p:nvPr>
        </p:nvSpPr>
        <p:spPr>
          <a:xfrm>
            <a:off x="696125" y="2419200"/>
            <a:ext cx="29115000" cy="6810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12" name="Google Shape;12;p2"/>
          <p:cNvSpPr txBox="1"/>
          <p:nvPr>
            <p:ph idx="2" type="body"/>
          </p:nvPr>
        </p:nvSpPr>
        <p:spPr>
          <a:xfrm>
            <a:off x="685800" y="19699200"/>
            <a:ext cx="14050800" cy="540000"/>
          </a:xfrm>
          <a:prstGeom prst="rect">
            <a:avLst/>
          </a:prstGeom>
          <a:noFill/>
          <a:ln cap="flat" cmpd="sng" w="19050">
            <a:solidFill>
              <a:srgbClr val="FFFFFF"/>
            </a:solidFill>
            <a:prstDash val="solid"/>
            <a:round/>
            <a:headEnd len="sm" w="sm" type="none"/>
            <a:tailEnd len="sm" w="sm" type="none"/>
          </a:ln>
        </p:spPr>
        <p:txBody>
          <a:bodyPr anchorCtr="0" anchor="ctr" bIns="91425" lIns="182875" spcFirstLastPara="1" rIns="91425" wrap="square" tIns="91425">
            <a:noAutofit/>
          </a:bodyPr>
          <a:lstStyle>
            <a:lvl1pPr indent="-368300" lvl="0" marL="45720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
        <p:nvSpPr>
          <p:cNvPr id="13" name="Google Shape;13;p2"/>
          <p:cNvSpPr txBox="1"/>
          <p:nvPr>
            <p:ph idx="3" type="body"/>
          </p:nvPr>
        </p:nvSpPr>
        <p:spPr>
          <a:xfrm>
            <a:off x="14736600" y="19699200"/>
            <a:ext cx="20579400" cy="54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182875" wrap="square" tIns="91425">
            <a:noAutofit/>
          </a:bodyPr>
          <a:lstStyle>
            <a:lvl1pPr indent="-368300" lvl="0" marL="45720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pic>
        <p:nvPicPr>
          <p:cNvPr id="14" name="Google Shape;14;p2"/>
          <p:cNvPicPr preferRelativeResize="0"/>
          <p:nvPr/>
        </p:nvPicPr>
        <p:blipFill rotWithShape="1">
          <a:blip r:embed="rId3">
            <a:alphaModFix/>
          </a:blip>
          <a:srcRect b="45115" l="0" r="0" t="0"/>
          <a:stretch/>
        </p:blipFill>
        <p:spPr>
          <a:xfrm>
            <a:off x="29811200" y="762000"/>
            <a:ext cx="6002799" cy="1568350"/>
          </a:xfrm>
          <a:prstGeom prst="rect">
            <a:avLst/>
          </a:prstGeom>
          <a:noFill/>
          <a:ln>
            <a:noFill/>
          </a:ln>
        </p:spPr>
      </p:pic>
      <p:sp>
        <p:nvSpPr>
          <p:cNvPr id="15" name="Google Shape;15;p2"/>
          <p:cNvSpPr txBox="1"/>
          <p:nvPr/>
        </p:nvSpPr>
        <p:spPr>
          <a:xfrm>
            <a:off x="6768000" y="-8606050"/>
            <a:ext cx="23043000" cy="8453700"/>
          </a:xfrm>
          <a:prstGeom prst="rect">
            <a:avLst/>
          </a:prstGeom>
          <a:solidFill>
            <a:schemeClr val="accent2"/>
          </a:solidFill>
          <a:ln>
            <a:noFill/>
          </a:ln>
        </p:spPr>
        <p:txBody>
          <a:bodyPr anchorCtr="0" anchor="ctr"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a:t>
            </a:r>
            <a:r>
              <a:rPr b="1" lang="en-GB" sz="4800" u="sng">
                <a:solidFill>
                  <a:srgbClr val="FFFFFF"/>
                </a:solidFill>
                <a:latin typeface="IBM Plex Sans"/>
                <a:ea typeface="IBM Plex Sans"/>
                <a:cs typeface="IBM Plex Sans"/>
                <a:sym typeface="IBM Plex Sans"/>
              </a:rPr>
              <a:t>View &gt; Guides &gt; Show Guides</a:t>
            </a:r>
            <a:r>
              <a:rPr b="1" lang="en-GB" sz="4800">
                <a:solidFill>
                  <a:srgbClr val="FFFFFF"/>
                </a:solidFill>
                <a:latin typeface="IBM Plex Sans"/>
                <a:ea typeface="IBM Plex Sans"/>
                <a:cs typeface="IBM Plex Sans"/>
                <a:sym typeface="IBM Plex Sans"/>
              </a:rPr>
              <a:t>)</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Keep All Content in the center</a:t>
            </a:r>
            <a:r>
              <a:rPr lang="en-GB" sz="4800">
                <a:solidFill>
                  <a:srgbClr val="FFFFFF"/>
                </a:solidFill>
                <a:latin typeface="IBM Plex Sans"/>
                <a:ea typeface="IBM Plex Sans"/>
                <a:cs typeface="IBM Plex Sans"/>
                <a:sym typeface="IBM Plex Sans"/>
              </a:rPr>
              <a:t> of the slide, within the blue guidelines.</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If adding a </a:t>
            </a:r>
            <a:r>
              <a:rPr b="1" lang="en-GB" sz="4800" u="sng">
                <a:solidFill>
                  <a:srgbClr val="FFFFFF"/>
                </a:solidFill>
                <a:latin typeface="IBM Plex Sans"/>
                <a:ea typeface="IBM Plex Sans"/>
                <a:cs typeface="IBM Plex Sans"/>
                <a:sym typeface="IBM Plex Sans"/>
              </a:rPr>
              <a:t>background image</a:t>
            </a:r>
            <a:r>
              <a:rPr lang="en-GB" sz="4800">
                <a:solidFill>
                  <a:srgbClr val="FFFFFF"/>
                </a:solidFill>
                <a:latin typeface="IBM Plex Sans"/>
                <a:ea typeface="IBM Plex Sans"/>
                <a:cs typeface="IBM Plex Sans"/>
                <a:sym typeface="IBM Plex Sans"/>
              </a:rPr>
              <a:t>, ensure it is </a:t>
            </a:r>
            <a:r>
              <a:rPr b="1" lang="en-GB" sz="4800" u="sng">
                <a:solidFill>
                  <a:srgbClr val="FFFFFF"/>
                </a:solidFill>
                <a:latin typeface="IBM Plex Sans"/>
                <a:ea typeface="IBM Plex Sans"/>
                <a:cs typeface="IBM Plex Sans"/>
                <a:sym typeface="IBM Plex Sans"/>
              </a:rPr>
              <a:t>3840x2160 pixels</a:t>
            </a:r>
            <a:r>
              <a:rPr lang="en-GB" sz="4800">
                <a:solidFill>
                  <a:srgbClr val="FFFFFF"/>
                </a:solidFill>
                <a:latin typeface="IBM Plex Sans"/>
                <a:ea typeface="IBM Plex Sans"/>
                <a:cs typeface="IBM Plex Sans"/>
                <a:sym typeface="IBM Plex Sans"/>
              </a:rPr>
              <a:t> (16:9 aspect ratio; otherwise it will be stretched)</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When changing the slide “Layout” or background, you may need to choose “Reset to Theme” from the change background dialogue.</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Make use of </a:t>
            </a:r>
            <a:r>
              <a:rPr b="1" lang="en-GB" sz="4800" u="sng">
                <a:solidFill>
                  <a:srgbClr val="FFFFFF"/>
                </a:solidFill>
                <a:latin typeface="IBM Plex Sans"/>
                <a:ea typeface="IBM Plex Sans"/>
                <a:cs typeface="IBM Plex Sans"/>
                <a:sym typeface="IBM Plex Sans"/>
              </a:rPr>
              <a:t>graphics</a:t>
            </a:r>
            <a:r>
              <a:rPr lang="en-GB" sz="4800" u="sng">
                <a:solidFill>
                  <a:srgbClr val="FFFFFF"/>
                </a:solidFill>
                <a:latin typeface="IBM Plex Sans"/>
                <a:ea typeface="IBM Plex Sans"/>
                <a:cs typeface="IBM Plex Sans"/>
                <a:sym typeface="IBM Plex Sans"/>
              </a:rPr>
              <a:t>, </a:t>
            </a:r>
            <a:r>
              <a:rPr b="1" lang="en-GB" sz="4800" u="sng">
                <a:solidFill>
                  <a:srgbClr val="FFFFFF"/>
                </a:solidFill>
                <a:latin typeface="IBM Plex Sans"/>
                <a:ea typeface="IBM Plex Sans"/>
                <a:cs typeface="IBM Plex Sans"/>
                <a:sym typeface="IBM Plex Sans"/>
              </a:rPr>
              <a:t>charts</a:t>
            </a:r>
            <a:r>
              <a:rPr lang="en-GB" sz="4800" u="sng">
                <a:solidFill>
                  <a:srgbClr val="FFFFFF"/>
                </a:solidFill>
                <a:latin typeface="IBM Plex Sans"/>
                <a:ea typeface="IBM Plex Sans"/>
                <a:cs typeface="IBM Plex Sans"/>
                <a:sym typeface="IBM Plex Sans"/>
              </a:rPr>
              <a:t>, and </a:t>
            </a:r>
            <a:r>
              <a:rPr b="1" lang="en-GB" sz="4800" u="sng">
                <a:solidFill>
                  <a:srgbClr val="FFFFFF"/>
                </a:solidFill>
                <a:latin typeface="IBM Plex Sans"/>
                <a:ea typeface="IBM Plex Sans"/>
                <a:cs typeface="IBM Plex Sans"/>
                <a:sym typeface="IBM Plex Sans"/>
              </a:rPr>
              <a:t>imagery</a:t>
            </a:r>
            <a:r>
              <a:rPr lang="en-GB" sz="4800">
                <a:solidFill>
                  <a:srgbClr val="FFFFFF"/>
                </a:solidFill>
                <a:latin typeface="IBM Plex Sans"/>
                <a:ea typeface="IBM Plex Sans"/>
                <a:cs typeface="IBM Plex Sans"/>
                <a:sym typeface="IBM Plex Sans"/>
              </a:rPr>
              <a:t> where possible in place of bullet-point lists and long paragraphs of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If presenting long text</a:t>
            </a:r>
            <a:r>
              <a:rPr lang="en-GB" sz="4800">
                <a:solidFill>
                  <a:srgbClr val="FFFFFF"/>
                </a:solidFill>
                <a:latin typeface="IBM Plex Sans"/>
                <a:ea typeface="IBM Plex Sans"/>
                <a:cs typeface="IBM Plex Sans"/>
                <a:sym typeface="IBM Plex Sans"/>
              </a:rPr>
              <a:t>, </a:t>
            </a:r>
            <a:r>
              <a:rPr b="1" lang="en-GB" sz="4800">
                <a:solidFill>
                  <a:srgbClr val="FFFFFF"/>
                </a:solidFill>
                <a:latin typeface="IBM Plex Sans"/>
                <a:ea typeface="IBM Plex Sans"/>
                <a:cs typeface="IBM Plex Sans"/>
                <a:sym typeface="IBM Plex Sans"/>
              </a:rPr>
              <a:t>draw attention to important word or phrases</a:t>
            </a:r>
            <a:r>
              <a:rPr lang="en-GB" sz="4800">
                <a:solidFill>
                  <a:srgbClr val="FFFFFF"/>
                </a:solidFill>
                <a:latin typeface="IBM Plex Sans"/>
                <a:ea typeface="IBM Plex Sans"/>
                <a:cs typeface="IBM Plex Sans"/>
                <a:sym typeface="IBM Plex Sans"/>
              </a:rPr>
              <a:t> using text formatting. Aim to keep the font size as large as possible for legibility.</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Use</a:t>
            </a:r>
            <a:r>
              <a:rPr b="1" lang="en-GB" sz="4800">
                <a:solidFill>
                  <a:srgbClr val="FFFFFF"/>
                </a:solidFill>
                <a:latin typeface="IBM Plex Sans"/>
                <a:ea typeface="IBM Plex Sans"/>
                <a:cs typeface="IBM Plex Sans"/>
                <a:sym typeface="IBM Plex Sans"/>
              </a:rPr>
              <a:t> Speaker notes</a:t>
            </a:r>
            <a:r>
              <a:rPr lang="en-GB" sz="4800">
                <a:solidFill>
                  <a:srgbClr val="FFFFFF"/>
                </a:solidFill>
                <a:latin typeface="IBM Plex Sans"/>
                <a:ea typeface="IBM Plex Sans"/>
                <a:cs typeface="IBM Plex Sans"/>
                <a:sym typeface="IBM Plex Sans"/>
              </a:rPr>
              <a:t> area to </a:t>
            </a:r>
            <a:r>
              <a:rPr b="1" lang="en-GB" sz="4800">
                <a:solidFill>
                  <a:srgbClr val="FFFFFF"/>
                </a:solidFill>
                <a:latin typeface="IBM Plex Sans"/>
                <a:ea typeface="IBM Plex Sans"/>
                <a:cs typeface="IBM Plex Sans"/>
                <a:sym typeface="IBM Plex Sans"/>
              </a:rPr>
              <a:t>remind yourself of what to say</a:t>
            </a:r>
            <a:r>
              <a:rPr lang="en-GB" sz="4800">
                <a:solidFill>
                  <a:srgbClr val="FFFFFF"/>
                </a:solidFill>
                <a:latin typeface="IBM Plex Sans"/>
                <a:ea typeface="IBM Plex Sans"/>
                <a:cs typeface="IBM Plex Sans"/>
                <a:sym typeface="IBM Plex Sans"/>
              </a:rPr>
              <a:t>.</a:t>
            </a:r>
            <a:endParaRPr sz="4800">
              <a:solidFill>
                <a:srgbClr val="FFFFFF"/>
              </a:solidFill>
              <a:latin typeface="IBM Plex Sans"/>
              <a:ea typeface="IBM Plex Sans"/>
              <a:cs typeface="IBM Plex Sans"/>
              <a:sym typeface="IBM Plex Sans"/>
            </a:endParaRPr>
          </a:p>
        </p:txBody>
      </p:sp>
      <p:sp>
        <p:nvSpPr>
          <p:cNvPr id="16" name="Google Shape;16;p2"/>
          <p:cNvSpPr txBox="1"/>
          <p:nvPr>
            <p:ph idx="4" type="body"/>
          </p:nvPr>
        </p:nvSpPr>
        <p:spPr>
          <a:xfrm>
            <a:off x="6768000" y="4467600"/>
            <a:ext cx="23043000" cy="13442400"/>
          </a:xfrm>
          <a:prstGeom prst="rect">
            <a:avLst/>
          </a:prstGeom>
          <a:noFill/>
          <a:ln>
            <a:noFill/>
          </a:ln>
        </p:spPr>
        <p:txBody>
          <a:bodyPr anchorCtr="0" anchor="t" bIns="0" lIns="684000" spcFirstLastPara="1" rIns="0" wrap="square" tIns="0">
            <a:noAutofit/>
          </a:bodyPr>
          <a:lstStyle>
            <a:lvl1pPr indent="-1181100" lvl="0" marL="4572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1pPr>
            <a:lvl2pPr indent="-1181100" lvl="1" marL="9144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2pPr>
            <a:lvl3pPr indent="-1181100" lvl="2" marL="13716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3pPr>
            <a:lvl4pPr indent="-1181100" lvl="3" marL="18288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4pPr>
            <a:lvl5pPr indent="-1181100" lvl="4" marL="22860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5pPr>
            <a:lvl6pPr indent="-1181100" lvl="5" marL="27432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6pPr>
            <a:lvl7pPr indent="-1181100" lvl="6" marL="32004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7pPr>
            <a:lvl8pPr indent="-1181100" lvl="7" marL="36576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8pPr>
            <a:lvl9pPr indent="-1181100" lvl="8" marL="41148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9pPr>
          </a:lstStyle>
          <a:p/>
        </p:txBody>
      </p:sp>
      <p:sp>
        <p:nvSpPr>
          <p:cNvPr id="17" name="Google Shape;17;p2"/>
          <p:cNvSpPr txBox="1"/>
          <p:nvPr/>
        </p:nvSpPr>
        <p:spPr>
          <a:xfrm>
            <a:off x="6768000" y="-10174450"/>
            <a:ext cx="230430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8" name="Google Shape;18;p2"/>
          <p:cNvSpPr txBox="1"/>
          <p:nvPr/>
        </p:nvSpPr>
        <p:spPr>
          <a:xfrm>
            <a:off x="696125" y="2235085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bottom-left text box is best used for the names and titles of presenters.</a:t>
            </a:r>
            <a:endParaRPr sz="4800">
              <a:solidFill>
                <a:srgbClr val="FFFFFF"/>
              </a:solidFill>
              <a:latin typeface="IBM Plex Sans"/>
              <a:ea typeface="IBM Plex Sans"/>
              <a:cs typeface="IBM Plex Sans"/>
              <a:sym typeface="IBM Plex Sans"/>
            </a:endParaRPr>
          </a:p>
        </p:txBody>
      </p:sp>
      <p:sp>
        <p:nvSpPr>
          <p:cNvPr id="19" name="Google Shape;19;p2"/>
          <p:cNvSpPr txBox="1"/>
          <p:nvPr/>
        </p:nvSpPr>
        <p:spPr>
          <a:xfrm>
            <a:off x="696125" y="2087925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0" name="Google Shape;20;p2"/>
          <p:cNvSpPr txBox="1"/>
          <p:nvPr/>
        </p:nvSpPr>
        <p:spPr>
          <a:xfrm>
            <a:off x="21984500" y="22447650"/>
            <a:ext cx="13331400" cy="20985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r">
              <a:spcBef>
                <a:spcPts val="0"/>
              </a:spcBef>
              <a:spcAft>
                <a:spcPts val="0"/>
              </a:spcAft>
              <a:buNone/>
            </a:pPr>
            <a:r>
              <a:rPr lang="en-GB" sz="4800">
                <a:solidFill>
                  <a:srgbClr val="FFFFFF"/>
                </a:solidFill>
                <a:latin typeface="IBM Plex Sans"/>
                <a:ea typeface="IBM Plex Sans"/>
                <a:cs typeface="IBM Plex Sans"/>
                <a:sym typeface="IBM Plex Sans"/>
              </a:rPr>
              <a:t>The bottom-right text box is best used for the event, date, and title of the presentation.</a:t>
            </a:r>
            <a:endParaRPr sz="4800">
              <a:solidFill>
                <a:srgbClr val="FFFFFF"/>
              </a:solidFill>
              <a:latin typeface="IBM Plex Sans"/>
              <a:ea typeface="IBM Plex Sans"/>
              <a:cs typeface="IBM Plex Sans"/>
              <a:sym typeface="IBM Plex Sans"/>
            </a:endParaRPr>
          </a:p>
        </p:txBody>
      </p:sp>
      <p:sp>
        <p:nvSpPr>
          <p:cNvPr id="21" name="Google Shape;21;p2"/>
          <p:cNvSpPr txBox="1"/>
          <p:nvPr/>
        </p:nvSpPr>
        <p:spPr>
          <a:xfrm>
            <a:off x="21984600" y="20879250"/>
            <a:ext cx="133314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r">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2" name="Google Shape;22;p2"/>
          <p:cNvSpPr txBox="1"/>
          <p:nvPr/>
        </p:nvSpPr>
        <p:spPr>
          <a:xfrm>
            <a:off x="-10213925" y="426250"/>
            <a:ext cx="9685500" cy="2673900"/>
          </a:xfrm>
          <a:prstGeom prst="rect">
            <a:avLst/>
          </a:prstGeom>
          <a:solidFill>
            <a:schemeClr val="accent2"/>
          </a:solidFill>
          <a:ln>
            <a:noFill/>
          </a:ln>
        </p:spPr>
        <p:txBody>
          <a:bodyPr anchorCtr="0" anchor="t"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Slide Title – Keep it succinct</a:t>
            </a:r>
            <a:endParaRPr sz="4800">
              <a:solidFill>
                <a:srgbClr val="FFFFFF"/>
              </a:solidFill>
              <a:latin typeface="IBM Plex Sans"/>
              <a:ea typeface="IBM Plex Sans"/>
              <a:cs typeface="IBM Plex Sans"/>
              <a:sym typeface="IBM Plex Sans"/>
            </a:endParaRPr>
          </a:p>
          <a:p>
            <a:pPr indent="-533400" lvl="0" marL="457200" rtl="0" algn="r">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Subtitle for reference or short comment on title</a:t>
            </a:r>
            <a:endParaRPr sz="4800">
              <a:solidFill>
                <a:srgbClr val="FFFFFF"/>
              </a:solidFill>
              <a:latin typeface="IBM Plex Sans"/>
              <a:ea typeface="IBM Plex Sans"/>
              <a:cs typeface="IBM Plex Sans"/>
              <a:sym typeface="IBM Plex Sans"/>
            </a:endParaRPr>
          </a:p>
        </p:txBody>
      </p:sp>
      <p:sp>
        <p:nvSpPr>
          <p:cNvPr id="23" name="Google Shape;23;p2"/>
          <p:cNvSpPr txBox="1"/>
          <p:nvPr/>
        </p:nvSpPr>
        <p:spPr>
          <a:xfrm>
            <a:off x="-10214050" y="-1045350"/>
            <a:ext cx="96855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4" name="Google Shape;24;p2"/>
          <p:cNvSpPr txBox="1"/>
          <p:nvPr/>
        </p:nvSpPr>
        <p:spPr>
          <a:xfrm>
            <a:off x="37104425" y="-2138700"/>
            <a:ext cx="13506300" cy="43929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NYU Logo should remain unchanged unless you’re fully replacing it with a departmental lock-up. If adding a logo, place it with 0.9cm spacing to the left of or below the NYU Logo.</a:t>
            </a:r>
            <a:endParaRPr sz="4800">
              <a:solidFill>
                <a:srgbClr val="FFFFFF"/>
              </a:solidFill>
              <a:latin typeface="IBM Plex Sans"/>
              <a:ea typeface="IBM Plex Sans"/>
              <a:cs typeface="IBM Plex Sans"/>
              <a:sym typeface="IBM Plex Sans"/>
            </a:endParaRPr>
          </a:p>
        </p:txBody>
      </p:sp>
      <p:sp>
        <p:nvSpPr>
          <p:cNvPr id="25" name="Google Shape;25;p2"/>
          <p:cNvSpPr txBox="1"/>
          <p:nvPr/>
        </p:nvSpPr>
        <p:spPr>
          <a:xfrm>
            <a:off x="37104425" y="-37071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6" name="Google Shape;26;p2"/>
          <p:cNvSpPr txBox="1"/>
          <p:nvPr/>
        </p:nvSpPr>
        <p:spPr>
          <a:xfrm>
            <a:off x="35892000" y="22350850"/>
            <a:ext cx="90498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Page numbers will be added automatically.</a:t>
            </a:r>
            <a:endParaRPr sz="4800">
              <a:solidFill>
                <a:srgbClr val="FFFFFF"/>
              </a:solidFill>
              <a:latin typeface="IBM Plex Sans"/>
              <a:ea typeface="IBM Plex Sans"/>
              <a:cs typeface="IBM Plex Sans"/>
              <a:sym typeface="IBM Plex Sans"/>
            </a:endParaRPr>
          </a:p>
        </p:txBody>
      </p:sp>
      <p:sp>
        <p:nvSpPr>
          <p:cNvPr id="27" name="Google Shape;27;p2"/>
          <p:cNvSpPr txBox="1"/>
          <p:nvPr/>
        </p:nvSpPr>
        <p:spPr>
          <a:xfrm>
            <a:off x="35892000" y="20879250"/>
            <a:ext cx="9049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8" name="Google Shape;28;p2"/>
          <p:cNvSpPr txBox="1"/>
          <p:nvPr/>
        </p:nvSpPr>
        <p:spPr>
          <a:xfrm>
            <a:off x="-14034850" y="6036000"/>
            <a:ext cx="13506300" cy="142032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font families used in this template do not comply with NYUAD’s brand guidelines. However, the “IBM Plex” and “Montserrat” families work well to cleanly present your ideas.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When using purely text on a slide, be selective and intentional about the words included.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Keep the font size as large as possible, assuming your presentation will, one day, be projected on a screen under non-ideal lighting conditions.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Use </a:t>
            </a:r>
            <a:r>
              <a:rPr b="1" lang="en-GB" sz="4800">
                <a:solidFill>
                  <a:srgbClr val="FFFFFF"/>
                </a:solidFill>
                <a:latin typeface="IBM Plex Sans"/>
                <a:ea typeface="IBM Plex Sans"/>
                <a:cs typeface="IBM Plex Sans"/>
                <a:sym typeface="IBM Plex Sans"/>
              </a:rPr>
              <a:t>text</a:t>
            </a:r>
            <a:r>
              <a:rPr lang="en-GB" sz="4800">
                <a:solidFill>
                  <a:srgbClr val="FFFFFF"/>
                </a:solidFill>
                <a:latin typeface="IBM Plex Sans"/>
                <a:ea typeface="IBM Plex Sans"/>
                <a:cs typeface="IBM Plex Sans"/>
                <a:sym typeface="IBM Plex Sans"/>
              </a:rPr>
              <a:t> </a:t>
            </a:r>
            <a:r>
              <a:rPr i="1" lang="en-GB" sz="4800" u="sng">
                <a:solidFill>
                  <a:srgbClr val="FFFFFF"/>
                </a:solidFill>
                <a:latin typeface="IBM Plex Sans"/>
                <a:ea typeface="IBM Plex Sans"/>
                <a:cs typeface="IBM Plex Sans"/>
                <a:sym typeface="IBM Plex Sans"/>
              </a:rPr>
              <a:t>formatting</a:t>
            </a:r>
            <a:r>
              <a:rPr lang="en-GB" sz="4800">
                <a:solidFill>
                  <a:srgbClr val="FFFFFF"/>
                </a:solidFill>
                <a:latin typeface="IBM Plex Sans"/>
                <a:ea typeface="IBM Plex Sans"/>
                <a:cs typeface="IBM Plex Sans"/>
                <a:sym typeface="IBM Plex Sans"/>
              </a:rPr>
              <a:t> to highlight important words or phrases within the body of your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Avoid the temptation, encouraged by most presentation software, to only use bulleted or numbered lists.</a:t>
            </a:r>
            <a:endParaRPr sz="4800">
              <a:solidFill>
                <a:srgbClr val="FFFFFF"/>
              </a:solidFill>
              <a:latin typeface="IBM Plex Sans"/>
              <a:ea typeface="IBM Plex Sans"/>
              <a:cs typeface="IBM Plex Sans"/>
              <a:sym typeface="IBM Plex Sans"/>
            </a:endParaRPr>
          </a:p>
        </p:txBody>
      </p:sp>
      <p:sp>
        <p:nvSpPr>
          <p:cNvPr id="29" name="Google Shape;29;p2"/>
          <p:cNvSpPr txBox="1"/>
          <p:nvPr/>
        </p:nvSpPr>
        <p:spPr>
          <a:xfrm>
            <a:off x="-14034850" y="44676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18779">
          <p15:clr>
            <a:schemeClr val="accent1"/>
          </p15:clr>
        </p15:guide>
        <p15:guide id="10" pos="4263">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Text (Gradient 1)" showMasterSp="0">
  <p:cSld name="TITLE_1_2_4_2">
    <p:bg>
      <p:bgPr>
        <a:gradFill>
          <a:gsLst>
            <a:gs pos="0">
              <a:srgbClr val="2B0346"/>
            </a:gs>
            <a:gs pos="100000">
              <a:srgbClr val="57068C"/>
            </a:gs>
          </a:gsLst>
          <a:lin ang="5400700" scaled="0"/>
        </a:gradFill>
      </p:bgPr>
    </p:bg>
    <p:spTree>
      <p:nvGrpSpPr>
        <p:cNvPr id="216" name="Shape 216"/>
        <p:cNvGrpSpPr/>
        <p:nvPr/>
      </p:nvGrpSpPr>
      <p:grpSpPr>
        <a:xfrm>
          <a:off x="0" y="0"/>
          <a:ext cx="0" cy="0"/>
          <a:chOff x="0" y="0"/>
          <a:chExt cx="0" cy="0"/>
        </a:xfrm>
      </p:grpSpPr>
      <p:sp>
        <p:nvSpPr>
          <p:cNvPr id="217" name="Google Shape;217;p11"/>
          <p:cNvSpPr txBox="1"/>
          <p:nvPr>
            <p:ph idx="12" type="sldNum"/>
          </p:nvPr>
        </p:nvSpPr>
        <p:spPr>
          <a:xfrm>
            <a:off x="35316000" y="19699200"/>
            <a:ext cx="576000" cy="540000"/>
          </a:xfrm>
          <a:prstGeom prst="rect">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218" name="Google Shape;218;p11"/>
          <p:cNvSpPr txBox="1"/>
          <p:nvPr>
            <p:ph type="title"/>
          </p:nvPr>
        </p:nvSpPr>
        <p:spPr>
          <a:xfrm>
            <a:off x="696125" y="685800"/>
            <a:ext cx="29115000" cy="1733400"/>
          </a:xfrm>
          <a:prstGeom prst="rect">
            <a:avLst/>
          </a:prstGeom>
          <a:noFill/>
          <a:ln>
            <a:noFill/>
          </a:ln>
        </p:spPr>
        <p:txBody>
          <a:bodyPr anchorCtr="0" anchor="b" bIns="0" lIns="0" spcFirstLastPara="1" rIns="182850" wrap="square" tIns="182850">
            <a:noAutofit/>
          </a:bodyPr>
          <a:lstStyle>
            <a:lvl1pPr lvl="0" rtl="0">
              <a:spcBef>
                <a:spcPts val="0"/>
              </a:spcBef>
              <a:spcAft>
                <a:spcPts val="0"/>
              </a:spcAft>
              <a:buNone/>
              <a:defRPr b="1" sz="82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219" name="Google Shape;219;p11"/>
          <p:cNvSpPr txBox="1"/>
          <p:nvPr>
            <p:ph idx="1" type="subTitle"/>
          </p:nvPr>
        </p:nvSpPr>
        <p:spPr>
          <a:xfrm>
            <a:off x="696125" y="2419200"/>
            <a:ext cx="29115000" cy="6810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220" name="Google Shape;220;p11"/>
          <p:cNvSpPr txBox="1"/>
          <p:nvPr>
            <p:ph idx="2" type="body"/>
          </p:nvPr>
        </p:nvSpPr>
        <p:spPr>
          <a:xfrm>
            <a:off x="685800" y="19699200"/>
            <a:ext cx="14050800" cy="540000"/>
          </a:xfrm>
          <a:prstGeom prst="rect">
            <a:avLst/>
          </a:prstGeom>
          <a:noFill/>
          <a:ln cap="flat" cmpd="sng" w="19050">
            <a:solidFill>
              <a:srgbClr val="FFFFFF"/>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
        <p:nvSpPr>
          <p:cNvPr id="221" name="Google Shape;221;p11"/>
          <p:cNvSpPr txBox="1"/>
          <p:nvPr>
            <p:ph idx="3" type="body"/>
          </p:nvPr>
        </p:nvSpPr>
        <p:spPr>
          <a:xfrm>
            <a:off x="14736600" y="19699200"/>
            <a:ext cx="20579400" cy="54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pic>
        <p:nvPicPr>
          <p:cNvPr id="222" name="Google Shape;222;p11"/>
          <p:cNvPicPr preferRelativeResize="0"/>
          <p:nvPr/>
        </p:nvPicPr>
        <p:blipFill rotWithShape="1">
          <a:blip r:embed="rId2">
            <a:alphaModFix/>
          </a:blip>
          <a:srcRect b="45115" l="0" r="0" t="0"/>
          <a:stretch/>
        </p:blipFill>
        <p:spPr>
          <a:xfrm>
            <a:off x="29811200" y="762000"/>
            <a:ext cx="6002799" cy="1568350"/>
          </a:xfrm>
          <a:prstGeom prst="rect">
            <a:avLst/>
          </a:prstGeom>
          <a:noFill/>
          <a:ln>
            <a:noFill/>
          </a:ln>
        </p:spPr>
      </p:pic>
      <p:sp>
        <p:nvSpPr>
          <p:cNvPr id="223" name="Google Shape;223;p11"/>
          <p:cNvSpPr txBox="1"/>
          <p:nvPr>
            <p:ph idx="4" type="body"/>
          </p:nvPr>
        </p:nvSpPr>
        <p:spPr>
          <a:xfrm>
            <a:off x="6768000" y="4467600"/>
            <a:ext cx="23043000" cy="11709000"/>
          </a:xfrm>
          <a:prstGeom prst="rect">
            <a:avLst/>
          </a:prstGeom>
          <a:noFill/>
          <a:ln>
            <a:noFill/>
          </a:ln>
        </p:spPr>
        <p:txBody>
          <a:bodyPr anchorCtr="0" anchor="b" bIns="684000" lIns="0" spcFirstLastPara="1" rIns="0" wrap="square" tIns="0">
            <a:noAutofit/>
          </a:bodyPr>
          <a:lstStyle>
            <a:lvl1pPr indent="-927100" lvl="0" marL="4572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1pPr>
            <a:lvl2pPr indent="-927100" lvl="1" marL="9144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2pPr>
            <a:lvl3pPr indent="-927100" lvl="2" marL="13716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3pPr>
            <a:lvl4pPr indent="-927100" lvl="3" marL="18288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4pPr>
            <a:lvl5pPr indent="-927100" lvl="4" marL="22860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5pPr>
            <a:lvl6pPr indent="-927100" lvl="5" marL="27432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6pPr>
            <a:lvl7pPr indent="-927100" lvl="6" marL="32004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7pPr>
            <a:lvl8pPr indent="-927100" lvl="7" marL="36576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8pPr>
            <a:lvl9pPr indent="-927100" lvl="8" marL="41148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9pPr>
          </a:lstStyle>
          <a:p/>
        </p:txBody>
      </p:sp>
      <p:sp>
        <p:nvSpPr>
          <p:cNvPr id="224" name="Google Shape;224;p11"/>
          <p:cNvSpPr txBox="1"/>
          <p:nvPr>
            <p:ph idx="5" type="body"/>
          </p:nvPr>
        </p:nvSpPr>
        <p:spPr>
          <a:xfrm>
            <a:off x="6757800" y="16176600"/>
            <a:ext cx="23043000" cy="1733400"/>
          </a:xfrm>
          <a:prstGeom prst="rect">
            <a:avLst/>
          </a:prstGeom>
          <a:noFill/>
          <a:ln>
            <a:noFill/>
          </a:ln>
        </p:spPr>
        <p:txBody>
          <a:bodyPr anchorCtr="0" anchor="t" bIns="0" lIns="684000" spcFirstLastPara="1" rIns="0" wrap="square" tIns="0">
            <a:noAutofit/>
          </a:bodyPr>
          <a:lstStyle>
            <a:lvl1pPr indent="-736600" lvl="0" marL="4572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1pPr>
            <a:lvl2pPr indent="-736600" lvl="1" marL="9144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2pPr>
            <a:lvl3pPr indent="-736600" lvl="2" marL="13716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3pPr>
            <a:lvl4pPr indent="-736600" lvl="3" marL="18288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4pPr>
            <a:lvl5pPr indent="-736600" lvl="4" marL="22860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5pPr>
            <a:lvl6pPr indent="-736600" lvl="5" marL="27432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6pPr>
            <a:lvl7pPr indent="-736600" lvl="6" marL="32004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7pPr>
            <a:lvl8pPr indent="-736600" lvl="7" marL="36576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8pPr>
            <a:lvl9pPr indent="-736600" lvl="8" marL="41148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9pPr>
          </a:lstStyle>
          <a:p/>
        </p:txBody>
      </p:sp>
      <p:sp>
        <p:nvSpPr>
          <p:cNvPr id="225" name="Google Shape;225;p11"/>
          <p:cNvSpPr txBox="1"/>
          <p:nvPr/>
        </p:nvSpPr>
        <p:spPr>
          <a:xfrm>
            <a:off x="696125" y="2235085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bottom-left text box is best used for the names and titles of presenters.</a:t>
            </a:r>
            <a:endParaRPr sz="4800">
              <a:solidFill>
                <a:srgbClr val="FFFFFF"/>
              </a:solidFill>
              <a:latin typeface="IBM Plex Sans"/>
              <a:ea typeface="IBM Plex Sans"/>
              <a:cs typeface="IBM Plex Sans"/>
              <a:sym typeface="IBM Plex Sans"/>
            </a:endParaRPr>
          </a:p>
        </p:txBody>
      </p:sp>
      <p:sp>
        <p:nvSpPr>
          <p:cNvPr id="226" name="Google Shape;226;p11"/>
          <p:cNvSpPr txBox="1"/>
          <p:nvPr/>
        </p:nvSpPr>
        <p:spPr>
          <a:xfrm>
            <a:off x="696125" y="2087925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27" name="Google Shape;227;p11"/>
          <p:cNvSpPr txBox="1"/>
          <p:nvPr/>
        </p:nvSpPr>
        <p:spPr>
          <a:xfrm>
            <a:off x="21984500" y="22447650"/>
            <a:ext cx="13331400" cy="20985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r">
              <a:spcBef>
                <a:spcPts val="0"/>
              </a:spcBef>
              <a:spcAft>
                <a:spcPts val="0"/>
              </a:spcAft>
              <a:buNone/>
            </a:pPr>
            <a:r>
              <a:rPr lang="en-GB" sz="4800">
                <a:solidFill>
                  <a:srgbClr val="FFFFFF"/>
                </a:solidFill>
                <a:latin typeface="IBM Plex Sans"/>
                <a:ea typeface="IBM Plex Sans"/>
                <a:cs typeface="IBM Plex Sans"/>
                <a:sym typeface="IBM Plex Sans"/>
              </a:rPr>
              <a:t>The bottom-right text box is best used for the event, date, and title of the presentation.</a:t>
            </a:r>
            <a:endParaRPr sz="4800">
              <a:solidFill>
                <a:srgbClr val="FFFFFF"/>
              </a:solidFill>
              <a:latin typeface="IBM Plex Sans"/>
              <a:ea typeface="IBM Plex Sans"/>
              <a:cs typeface="IBM Plex Sans"/>
              <a:sym typeface="IBM Plex Sans"/>
            </a:endParaRPr>
          </a:p>
        </p:txBody>
      </p:sp>
      <p:sp>
        <p:nvSpPr>
          <p:cNvPr id="228" name="Google Shape;228;p11"/>
          <p:cNvSpPr txBox="1"/>
          <p:nvPr/>
        </p:nvSpPr>
        <p:spPr>
          <a:xfrm>
            <a:off x="21984600" y="20879250"/>
            <a:ext cx="133314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r">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29" name="Google Shape;229;p11"/>
          <p:cNvSpPr txBox="1"/>
          <p:nvPr/>
        </p:nvSpPr>
        <p:spPr>
          <a:xfrm>
            <a:off x="37104425" y="-2138700"/>
            <a:ext cx="13506300" cy="43929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NYU Logo should remain unchanged unless you’re fully replacing it with a departmental lock-up. If adding a logo, place it with 0.9cm spacing to the left of or below the NYU Logo.</a:t>
            </a:r>
            <a:endParaRPr sz="4800">
              <a:solidFill>
                <a:srgbClr val="FFFFFF"/>
              </a:solidFill>
              <a:latin typeface="IBM Plex Sans"/>
              <a:ea typeface="IBM Plex Sans"/>
              <a:cs typeface="IBM Plex Sans"/>
              <a:sym typeface="IBM Plex Sans"/>
            </a:endParaRPr>
          </a:p>
        </p:txBody>
      </p:sp>
      <p:sp>
        <p:nvSpPr>
          <p:cNvPr id="230" name="Google Shape;230;p11"/>
          <p:cNvSpPr txBox="1"/>
          <p:nvPr/>
        </p:nvSpPr>
        <p:spPr>
          <a:xfrm>
            <a:off x="37104425" y="-37071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31" name="Google Shape;231;p11"/>
          <p:cNvSpPr txBox="1"/>
          <p:nvPr/>
        </p:nvSpPr>
        <p:spPr>
          <a:xfrm>
            <a:off x="35892000" y="22350850"/>
            <a:ext cx="90498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Page numbers will be added automatically.</a:t>
            </a:r>
            <a:endParaRPr sz="4800">
              <a:solidFill>
                <a:srgbClr val="FFFFFF"/>
              </a:solidFill>
              <a:latin typeface="IBM Plex Sans"/>
              <a:ea typeface="IBM Plex Sans"/>
              <a:cs typeface="IBM Plex Sans"/>
              <a:sym typeface="IBM Plex Sans"/>
            </a:endParaRPr>
          </a:p>
        </p:txBody>
      </p:sp>
      <p:sp>
        <p:nvSpPr>
          <p:cNvPr id="232" name="Google Shape;232;p11"/>
          <p:cNvSpPr txBox="1"/>
          <p:nvPr/>
        </p:nvSpPr>
        <p:spPr>
          <a:xfrm>
            <a:off x="35892000" y="20879250"/>
            <a:ext cx="9049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33" name="Google Shape;233;p11"/>
          <p:cNvSpPr txBox="1"/>
          <p:nvPr/>
        </p:nvSpPr>
        <p:spPr>
          <a:xfrm>
            <a:off x="37104600" y="14947500"/>
            <a:ext cx="13206300" cy="29625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the name of the person being quoted along with a date when possible. Use em dash on en dash “–” “—” in front of the name.</a:t>
            </a:r>
            <a:endParaRPr sz="4800">
              <a:solidFill>
                <a:srgbClr val="FFFFFF"/>
              </a:solidFill>
              <a:latin typeface="IBM Plex Sans"/>
              <a:ea typeface="IBM Plex Sans"/>
              <a:cs typeface="IBM Plex Sans"/>
              <a:sym typeface="IBM Plex Sans"/>
            </a:endParaRPr>
          </a:p>
        </p:txBody>
      </p:sp>
      <p:sp>
        <p:nvSpPr>
          <p:cNvPr id="234" name="Google Shape;234;p11"/>
          <p:cNvSpPr txBox="1"/>
          <p:nvPr/>
        </p:nvSpPr>
        <p:spPr>
          <a:xfrm>
            <a:off x="37104600" y="13475900"/>
            <a:ext cx="132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35" name="Google Shape;235;p11"/>
          <p:cNvSpPr txBox="1"/>
          <p:nvPr/>
        </p:nvSpPr>
        <p:spPr>
          <a:xfrm>
            <a:off x="6768000" y="-8606050"/>
            <a:ext cx="23043000" cy="8453700"/>
          </a:xfrm>
          <a:prstGeom prst="rect">
            <a:avLst/>
          </a:prstGeom>
          <a:solidFill>
            <a:schemeClr val="accent2"/>
          </a:solidFill>
          <a:ln>
            <a:noFill/>
          </a:ln>
        </p:spPr>
        <p:txBody>
          <a:bodyPr anchorCtr="0" anchor="ctr"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a:t>
            </a:r>
            <a:r>
              <a:rPr b="1" lang="en-GB" sz="4800" u="sng">
                <a:solidFill>
                  <a:srgbClr val="FFFFFF"/>
                </a:solidFill>
                <a:latin typeface="IBM Plex Sans"/>
                <a:ea typeface="IBM Plex Sans"/>
                <a:cs typeface="IBM Plex Sans"/>
                <a:sym typeface="IBM Plex Sans"/>
              </a:rPr>
              <a:t>View &gt; Guides &gt; Show Guides</a:t>
            </a:r>
            <a:r>
              <a:rPr b="1" lang="en-GB" sz="4800">
                <a:solidFill>
                  <a:srgbClr val="FFFFFF"/>
                </a:solidFill>
                <a:latin typeface="IBM Plex Sans"/>
                <a:ea typeface="IBM Plex Sans"/>
                <a:cs typeface="IBM Plex Sans"/>
                <a:sym typeface="IBM Plex Sans"/>
              </a:rPr>
              <a:t>)</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Keep All Content in the center</a:t>
            </a:r>
            <a:r>
              <a:rPr lang="en-GB" sz="4800">
                <a:solidFill>
                  <a:srgbClr val="FFFFFF"/>
                </a:solidFill>
                <a:latin typeface="IBM Plex Sans"/>
                <a:ea typeface="IBM Plex Sans"/>
                <a:cs typeface="IBM Plex Sans"/>
                <a:sym typeface="IBM Plex Sans"/>
              </a:rPr>
              <a:t> of the slide, within the blue guidelines.</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If adding a </a:t>
            </a:r>
            <a:r>
              <a:rPr b="1" lang="en-GB" sz="4800" u="sng">
                <a:solidFill>
                  <a:srgbClr val="FFFFFF"/>
                </a:solidFill>
                <a:latin typeface="IBM Plex Sans"/>
                <a:ea typeface="IBM Plex Sans"/>
                <a:cs typeface="IBM Plex Sans"/>
                <a:sym typeface="IBM Plex Sans"/>
              </a:rPr>
              <a:t>background image</a:t>
            </a:r>
            <a:r>
              <a:rPr lang="en-GB" sz="4800">
                <a:solidFill>
                  <a:srgbClr val="FFFFFF"/>
                </a:solidFill>
                <a:latin typeface="IBM Plex Sans"/>
                <a:ea typeface="IBM Plex Sans"/>
                <a:cs typeface="IBM Plex Sans"/>
                <a:sym typeface="IBM Plex Sans"/>
              </a:rPr>
              <a:t>, ensure it is </a:t>
            </a:r>
            <a:r>
              <a:rPr b="1" lang="en-GB" sz="4800" u="sng">
                <a:solidFill>
                  <a:srgbClr val="FFFFFF"/>
                </a:solidFill>
                <a:latin typeface="IBM Plex Sans"/>
                <a:ea typeface="IBM Plex Sans"/>
                <a:cs typeface="IBM Plex Sans"/>
                <a:sym typeface="IBM Plex Sans"/>
              </a:rPr>
              <a:t>3840x2160 pixels</a:t>
            </a:r>
            <a:r>
              <a:rPr lang="en-GB" sz="4800">
                <a:solidFill>
                  <a:srgbClr val="FFFFFF"/>
                </a:solidFill>
                <a:latin typeface="IBM Plex Sans"/>
                <a:ea typeface="IBM Plex Sans"/>
                <a:cs typeface="IBM Plex Sans"/>
                <a:sym typeface="IBM Plex Sans"/>
              </a:rPr>
              <a:t> (16:9 aspect ratio; otherwise it will be stretched)</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When changing the slide “Layout” or background, you may need to choose “Reset to Theme” from the change background dialogue.</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Make use of </a:t>
            </a:r>
            <a:r>
              <a:rPr b="1" lang="en-GB" sz="4800" u="sng">
                <a:solidFill>
                  <a:srgbClr val="FFFFFF"/>
                </a:solidFill>
                <a:latin typeface="IBM Plex Sans"/>
                <a:ea typeface="IBM Plex Sans"/>
                <a:cs typeface="IBM Plex Sans"/>
                <a:sym typeface="IBM Plex Sans"/>
              </a:rPr>
              <a:t>graphics</a:t>
            </a:r>
            <a:r>
              <a:rPr lang="en-GB" sz="4800" u="sng">
                <a:solidFill>
                  <a:srgbClr val="FFFFFF"/>
                </a:solidFill>
                <a:latin typeface="IBM Plex Sans"/>
                <a:ea typeface="IBM Plex Sans"/>
                <a:cs typeface="IBM Plex Sans"/>
                <a:sym typeface="IBM Plex Sans"/>
              </a:rPr>
              <a:t>, </a:t>
            </a:r>
            <a:r>
              <a:rPr b="1" lang="en-GB" sz="4800" u="sng">
                <a:solidFill>
                  <a:srgbClr val="FFFFFF"/>
                </a:solidFill>
                <a:latin typeface="IBM Plex Sans"/>
                <a:ea typeface="IBM Plex Sans"/>
                <a:cs typeface="IBM Plex Sans"/>
                <a:sym typeface="IBM Plex Sans"/>
              </a:rPr>
              <a:t>charts</a:t>
            </a:r>
            <a:r>
              <a:rPr lang="en-GB" sz="4800" u="sng">
                <a:solidFill>
                  <a:srgbClr val="FFFFFF"/>
                </a:solidFill>
                <a:latin typeface="IBM Plex Sans"/>
                <a:ea typeface="IBM Plex Sans"/>
                <a:cs typeface="IBM Plex Sans"/>
                <a:sym typeface="IBM Plex Sans"/>
              </a:rPr>
              <a:t>, and </a:t>
            </a:r>
            <a:r>
              <a:rPr b="1" lang="en-GB" sz="4800" u="sng">
                <a:solidFill>
                  <a:srgbClr val="FFFFFF"/>
                </a:solidFill>
                <a:latin typeface="IBM Plex Sans"/>
                <a:ea typeface="IBM Plex Sans"/>
                <a:cs typeface="IBM Plex Sans"/>
                <a:sym typeface="IBM Plex Sans"/>
              </a:rPr>
              <a:t>imagery</a:t>
            </a:r>
            <a:r>
              <a:rPr lang="en-GB" sz="4800">
                <a:solidFill>
                  <a:srgbClr val="FFFFFF"/>
                </a:solidFill>
                <a:latin typeface="IBM Plex Sans"/>
                <a:ea typeface="IBM Plex Sans"/>
                <a:cs typeface="IBM Plex Sans"/>
                <a:sym typeface="IBM Plex Sans"/>
              </a:rPr>
              <a:t> where possible in place of bullet-point lists and long paragraphs of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If presenting long text</a:t>
            </a:r>
            <a:r>
              <a:rPr lang="en-GB" sz="4800">
                <a:solidFill>
                  <a:srgbClr val="FFFFFF"/>
                </a:solidFill>
                <a:latin typeface="IBM Plex Sans"/>
                <a:ea typeface="IBM Plex Sans"/>
                <a:cs typeface="IBM Plex Sans"/>
                <a:sym typeface="IBM Plex Sans"/>
              </a:rPr>
              <a:t>, </a:t>
            </a:r>
            <a:r>
              <a:rPr b="1" lang="en-GB" sz="4800">
                <a:solidFill>
                  <a:srgbClr val="FFFFFF"/>
                </a:solidFill>
                <a:latin typeface="IBM Plex Sans"/>
                <a:ea typeface="IBM Plex Sans"/>
                <a:cs typeface="IBM Plex Sans"/>
                <a:sym typeface="IBM Plex Sans"/>
              </a:rPr>
              <a:t>draw attention to important word or phrases</a:t>
            </a:r>
            <a:r>
              <a:rPr lang="en-GB" sz="4800">
                <a:solidFill>
                  <a:srgbClr val="FFFFFF"/>
                </a:solidFill>
                <a:latin typeface="IBM Plex Sans"/>
                <a:ea typeface="IBM Plex Sans"/>
                <a:cs typeface="IBM Plex Sans"/>
                <a:sym typeface="IBM Plex Sans"/>
              </a:rPr>
              <a:t> using text formatting. Aim to keep the font size as large as possible for legibility.</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Use</a:t>
            </a:r>
            <a:r>
              <a:rPr b="1" lang="en-GB" sz="4800">
                <a:solidFill>
                  <a:srgbClr val="FFFFFF"/>
                </a:solidFill>
                <a:latin typeface="IBM Plex Sans"/>
                <a:ea typeface="IBM Plex Sans"/>
                <a:cs typeface="IBM Plex Sans"/>
                <a:sym typeface="IBM Plex Sans"/>
              </a:rPr>
              <a:t> Speaker notes</a:t>
            </a:r>
            <a:r>
              <a:rPr lang="en-GB" sz="4800">
                <a:solidFill>
                  <a:srgbClr val="FFFFFF"/>
                </a:solidFill>
                <a:latin typeface="IBM Plex Sans"/>
                <a:ea typeface="IBM Plex Sans"/>
                <a:cs typeface="IBM Plex Sans"/>
                <a:sym typeface="IBM Plex Sans"/>
              </a:rPr>
              <a:t> area to </a:t>
            </a:r>
            <a:r>
              <a:rPr b="1" lang="en-GB" sz="4800">
                <a:solidFill>
                  <a:srgbClr val="FFFFFF"/>
                </a:solidFill>
                <a:latin typeface="IBM Plex Sans"/>
                <a:ea typeface="IBM Plex Sans"/>
                <a:cs typeface="IBM Plex Sans"/>
                <a:sym typeface="IBM Plex Sans"/>
              </a:rPr>
              <a:t>remind yourself of what to say</a:t>
            </a:r>
            <a:r>
              <a:rPr lang="en-GB" sz="4800">
                <a:solidFill>
                  <a:srgbClr val="FFFFFF"/>
                </a:solidFill>
                <a:latin typeface="IBM Plex Sans"/>
                <a:ea typeface="IBM Plex Sans"/>
                <a:cs typeface="IBM Plex Sans"/>
                <a:sym typeface="IBM Plex Sans"/>
              </a:rPr>
              <a:t>.</a:t>
            </a:r>
            <a:endParaRPr sz="4800">
              <a:solidFill>
                <a:srgbClr val="FFFFFF"/>
              </a:solidFill>
              <a:latin typeface="IBM Plex Sans"/>
              <a:ea typeface="IBM Plex Sans"/>
              <a:cs typeface="IBM Plex Sans"/>
              <a:sym typeface="IBM Plex Sans"/>
            </a:endParaRPr>
          </a:p>
        </p:txBody>
      </p:sp>
      <p:sp>
        <p:nvSpPr>
          <p:cNvPr id="236" name="Google Shape;236;p11"/>
          <p:cNvSpPr txBox="1"/>
          <p:nvPr/>
        </p:nvSpPr>
        <p:spPr>
          <a:xfrm>
            <a:off x="6768000" y="-10174450"/>
            <a:ext cx="230430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37" name="Google Shape;237;p11"/>
          <p:cNvSpPr txBox="1"/>
          <p:nvPr/>
        </p:nvSpPr>
        <p:spPr>
          <a:xfrm>
            <a:off x="-10213925" y="426250"/>
            <a:ext cx="9685500" cy="2673900"/>
          </a:xfrm>
          <a:prstGeom prst="rect">
            <a:avLst/>
          </a:prstGeom>
          <a:solidFill>
            <a:schemeClr val="accent2"/>
          </a:solidFill>
          <a:ln>
            <a:noFill/>
          </a:ln>
        </p:spPr>
        <p:txBody>
          <a:bodyPr anchorCtr="0" anchor="t"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Slide Title – Keep it succinct</a:t>
            </a:r>
            <a:endParaRPr sz="4800">
              <a:solidFill>
                <a:srgbClr val="FFFFFF"/>
              </a:solidFill>
              <a:latin typeface="IBM Plex Sans"/>
              <a:ea typeface="IBM Plex Sans"/>
              <a:cs typeface="IBM Plex Sans"/>
              <a:sym typeface="IBM Plex Sans"/>
            </a:endParaRPr>
          </a:p>
          <a:p>
            <a:pPr indent="-533400" lvl="0" marL="457200" rtl="0" algn="r">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Subtitle for reference or short comment on title</a:t>
            </a:r>
            <a:endParaRPr sz="4800">
              <a:solidFill>
                <a:srgbClr val="FFFFFF"/>
              </a:solidFill>
              <a:latin typeface="IBM Plex Sans"/>
              <a:ea typeface="IBM Plex Sans"/>
              <a:cs typeface="IBM Plex Sans"/>
              <a:sym typeface="IBM Plex Sans"/>
            </a:endParaRPr>
          </a:p>
        </p:txBody>
      </p:sp>
      <p:sp>
        <p:nvSpPr>
          <p:cNvPr id="238" name="Google Shape;238;p11"/>
          <p:cNvSpPr txBox="1"/>
          <p:nvPr/>
        </p:nvSpPr>
        <p:spPr>
          <a:xfrm>
            <a:off x="-10214050" y="-1045350"/>
            <a:ext cx="96855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39" name="Google Shape;239;p11"/>
          <p:cNvSpPr txBox="1"/>
          <p:nvPr/>
        </p:nvSpPr>
        <p:spPr>
          <a:xfrm>
            <a:off x="-13734900" y="5939200"/>
            <a:ext cx="13206300" cy="37161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Quotation text in the center text box,  using “” or «» to demarcate. Align the overall block, including the name of the quoted individual, to be centered vertically.</a:t>
            </a:r>
            <a:endParaRPr sz="4800">
              <a:solidFill>
                <a:srgbClr val="FFFFFF"/>
              </a:solidFill>
              <a:latin typeface="IBM Plex Sans"/>
              <a:ea typeface="IBM Plex Sans"/>
              <a:cs typeface="IBM Plex Sans"/>
              <a:sym typeface="IBM Plex Sans"/>
            </a:endParaRPr>
          </a:p>
        </p:txBody>
      </p:sp>
      <p:sp>
        <p:nvSpPr>
          <p:cNvPr id="240" name="Google Shape;240;p11"/>
          <p:cNvSpPr txBox="1"/>
          <p:nvPr/>
        </p:nvSpPr>
        <p:spPr>
          <a:xfrm>
            <a:off x="-13734900" y="4467600"/>
            <a:ext cx="132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18779">
          <p15:clr>
            <a:schemeClr val="accent1"/>
          </p15:clr>
        </p15:guide>
        <p15:guide id="10" pos="4263">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Text (Gradient 2)" showMasterSp="0">
  <p:cSld name="TITLE_1_2_4_2_1">
    <p:bg>
      <p:bgPr>
        <a:gradFill>
          <a:gsLst>
            <a:gs pos="0">
              <a:schemeClr val="dk2"/>
            </a:gs>
            <a:gs pos="100000">
              <a:schemeClr val="accent1"/>
            </a:gs>
          </a:gsLst>
          <a:lin ang="5400700" scaled="0"/>
        </a:gradFill>
      </p:bgPr>
    </p:bg>
    <p:spTree>
      <p:nvGrpSpPr>
        <p:cNvPr id="241" name="Shape 241"/>
        <p:cNvGrpSpPr/>
        <p:nvPr/>
      </p:nvGrpSpPr>
      <p:grpSpPr>
        <a:xfrm>
          <a:off x="0" y="0"/>
          <a:ext cx="0" cy="0"/>
          <a:chOff x="0" y="0"/>
          <a:chExt cx="0" cy="0"/>
        </a:xfrm>
      </p:grpSpPr>
      <p:sp>
        <p:nvSpPr>
          <p:cNvPr id="242" name="Google Shape;242;p12"/>
          <p:cNvSpPr txBox="1"/>
          <p:nvPr>
            <p:ph idx="12" type="sldNum"/>
          </p:nvPr>
        </p:nvSpPr>
        <p:spPr>
          <a:xfrm>
            <a:off x="35316000" y="19699200"/>
            <a:ext cx="576000" cy="540000"/>
          </a:xfrm>
          <a:prstGeom prst="rect">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243" name="Google Shape;243;p12"/>
          <p:cNvSpPr txBox="1"/>
          <p:nvPr>
            <p:ph type="title"/>
          </p:nvPr>
        </p:nvSpPr>
        <p:spPr>
          <a:xfrm>
            <a:off x="696125" y="685800"/>
            <a:ext cx="29115000" cy="1733400"/>
          </a:xfrm>
          <a:prstGeom prst="rect">
            <a:avLst/>
          </a:prstGeom>
          <a:noFill/>
          <a:ln>
            <a:noFill/>
          </a:ln>
        </p:spPr>
        <p:txBody>
          <a:bodyPr anchorCtr="0" anchor="b" bIns="0" lIns="0" spcFirstLastPara="1" rIns="182850" wrap="square" tIns="182850">
            <a:noAutofit/>
          </a:bodyPr>
          <a:lstStyle>
            <a:lvl1pPr lvl="0" rtl="0">
              <a:spcBef>
                <a:spcPts val="0"/>
              </a:spcBef>
              <a:spcAft>
                <a:spcPts val="0"/>
              </a:spcAft>
              <a:buNone/>
              <a:defRPr b="1" sz="82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244" name="Google Shape;244;p12"/>
          <p:cNvSpPr txBox="1"/>
          <p:nvPr>
            <p:ph idx="1" type="subTitle"/>
          </p:nvPr>
        </p:nvSpPr>
        <p:spPr>
          <a:xfrm>
            <a:off x="696125" y="2419200"/>
            <a:ext cx="29115000" cy="6810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245" name="Google Shape;245;p12"/>
          <p:cNvSpPr txBox="1"/>
          <p:nvPr>
            <p:ph idx="2" type="body"/>
          </p:nvPr>
        </p:nvSpPr>
        <p:spPr>
          <a:xfrm>
            <a:off x="685800" y="19699200"/>
            <a:ext cx="14050800" cy="540000"/>
          </a:xfrm>
          <a:prstGeom prst="rect">
            <a:avLst/>
          </a:prstGeom>
          <a:noFill/>
          <a:ln cap="flat" cmpd="sng" w="19050">
            <a:solidFill>
              <a:srgbClr val="FFFFFF"/>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
        <p:nvSpPr>
          <p:cNvPr id="246" name="Google Shape;246;p12"/>
          <p:cNvSpPr txBox="1"/>
          <p:nvPr>
            <p:ph idx="3" type="body"/>
          </p:nvPr>
        </p:nvSpPr>
        <p:spPr>
          <a:xfrm>
            <a:off x="14736600" y="19699200"/>
            <a:ext cx="20579400" cy="54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pic>
        <p:nvPicPr>
          <p:cNvPr id="247" name="Google Shape;247;p12"/>
          <p:cNvPicPr preferRelativeResize="0"/>
          <p:nvPr/>
        </p:nvPicPr>
        <p:blipFill rotWithShape="1">
          <a:blip r:embed="rId2">
            <a:alphaModFix/>
          </a:blip>
          <a:srcRect b="45115" l="0" r="0" t="0"/>
          <a:stretch/>
        </p:blipFill>
        <p:spPr>
          <a:xfrm>
            <a:off x="29811200" y="762000"/>
            <a:ext cx="6002799" cy="1568350"/>
          </a:xfrm>
          <a:prstGeom prst="rect">
            <a:avLst/>
          </a:prstGeom>
          <a:noFill/>
          <a:ln>
            <a:noFill/>
          </a:ln>
        </p:spPr>
      </p:pic>
      <p:sp>
        <p:nvSpPr>
          <p:cNvPr id="248" name="Google Shape;248;p12"/>
          <p:cNvSpPr txBox="1"/>
          <p:nvPr>
            <p:ph idx="4" type="body"/>
          </p:nvPr>
        </p:nvSpPr>
        <p:spPr>
          <a:xfrm>
            <a:off x="6768000" y="4467600"/>
            <a:ext cx="23043000" cy="11709000"/>
          </a:xfrm>
          <a:prstGeom prst="rect">
            <a:avLst/>
          </a:prstGeom>
          <a:noFill/>
          <a:ln>
            <a:noFill/>
          </a:ln>
        </p:spPr>
        <p:txBody>
          <a:bodyPr anchorCtr="0" anchor="b" bIns="684000" lIns="0" spcFirstLastPara="1" rIns="0" wrap="square" tIns="0">
            <a:noAutofit/>
          </a:bodyPr>
          <a:lstStyle>
            <a:lvl1pPr indent="-927100" lvl="0" marL="4572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1pPr>
            <a:lvl2pPr indent="-927100" lvl="1" marL="9144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2pPr>
            <a:lvl3pPr indent="-927100" lvl="2" marL="13716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3pPr>
            <a:lvl4pPr indent="-927100" lvl="3" marL="18288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4pPr>
            <a:lvl5pPr indent="-927100" lvl="4" marL="22860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5pPr>
            <a:lvl6pPr indent="-927100" lvl="5" marL="27432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6pPr>
            <a:lvl7pPr indent="-927100" lvl="6" marL="32004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7pPr>
            <a:lvl8pPr indent="-927100" lvl="7" marL="36576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8pPr>
            <a:lvl9pPr indent="-927100" lvl="8" marL="41148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9pPr>
          </a:lstStyle>
          <a:p/>
        </p:txBody>
      </p:sp>
      <p:sp>
        <p:nvSpPr>
          <p:cNvPr id="249" name="Google Shape;249;p12"/>
          <p:cNvSpPr txBox="1"/>
          <p:nvPr>
            <p:ph idx="5" type="body"/>
          </p:nvPr>
        </p:nvSpPr>
        <p:spPr>
          <a:xfrm>
            <a:off x="6757800" y="16176600"/>
            <a:ext cx="23043000" cy="1733400"/>
          </a:xfrm>
          <a:prstGeom prst="rect">
            <a:avLst/>
          </a:prstGeom>
          <a:noFill/>
          <a:ln>
            <a:noFill/>
          </a:ln>
        </p:spPr>
        <p:txBody>
          <a:bodyPr anchorCtr="0" anchor="t" bIns="0" lIns="684000" spcFirstLastPara="1" rIns="0" wrap="square" tIns="0">
            <a:noAutofit/>
          </a:bodyPr>
          <a:lstStyle>
            <a:lvl1pPr indent="-736600" lvl="0" marL="4572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1pPr>
            <a:lvl2pPr indent="-736600" lvl="1" marL="9144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2pPr>
            <a:lvl3pPr indent="-736600" lvl="2" marL="13716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3pPr>
            <a:lvl4pPr indent="-736600" lvl="3" marL="18288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4pPr>
            <a:lvl5pPr indent="-736600" lvl="4" marL="22860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5pPr>
            <a:lvl6pPr indent="-736600" lvl="5" marL="27432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6pPr>
            <a:lvl7pPr indent="-736600" lvl="6" marL="32004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7pPr>
            <a:lvl8pPr indent="-736600" lvl="7" marL="36576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8pPr>
            <a:lvl9pPr indent="-736600" lvl="8" marL="41148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9pPr>
          </a:lstStyle>
          <a:p/>
        </p:txBody>
      </p:sp>
      <p:sp>
        <p:nvSpPr>
          <p:cNvPr id="250" name="Google Shape;250;p12"/>
          <p:cNvSpPr txBox="1"/>
          <p:nvPr/>
        </p:nvSpPr>
        <p:spPr>
          <a:xfrm>
            <a:off x="696125" y="2235085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bottom-left text box is best used for the names and titles of presenters.</a:t>
            </a:r>
            <a:endParaRPr sz="4800">
              <a:solidFill>
                <a:srgbClr val="FFFFFF"/>
              </a:solidFill>
              <a:latin typeface="IBM Plex Sans"/>
              <a:ea typeface="IBM Plex Sans"/>
              <a:cs typeface="IBM Plex Sans"/>
              <a:sym typeface="IBM Plex Sans"/>
            </a:endParaRPr>
          </a:p>
        </p:txBody>
      </p:sp>
      <p:sp>
        <p:nvSpPr>
          <p:cNvPr id="251" name="Google Shape;251;p12"/>
          <p:cNvSpPr txBox="1"/>
          <p:nvPr/>
        </p:nvSpPr>
        <p:spPr>
          <a:xfrm>
            <a:off x="696125" y="2087925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52" name="Google Shape;252;p12"/>
          <p:cNvSpPr txBox="1"/>
          <p:nvPr/>
        </p:nvSpPr>
        <p:spPr>
          <a:xfrm>
            <a:off x="21984500" y="22447650"/>
            <a:ext cx="13331400" cy="20985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r">
              <a:spcBef>
                <a:spcPts val="0"/>
              </a:spcBef>
              <a:spcAft>
                <a:spcPts val="0"/>
              </a:spcAft>
              <a:buNone/>
            </a:pPr>
            <a:r>
              <a:rPr lang="en-GB" sz="4800">
                <a:solidFill>
                  <a:srgbClr val="FFFFFF"/>
                </a:solidFill>
                <a:latin typeface="IBM Plex Sans"/>
                <a:ea typeface="IBM Plex Sans"/>
                <a:cs typeface="IBM Plex Sans"/>
                <a:sym typeface="IBM Plex Sans"/>
              </a:rPr>
              <a:t>The bottom-right text box is best used for the event, date, and title of the presentation.</a:t>
            </a:r>
            <a:endParaRPr sz="4800">
              <a:solidFill>
                <a:srgbClr val="FFFFFF"/>
              </a:solidFill>
              <a:latin typeface="IBM Plex Sans"/>
              <a:ea typeface="IBM Plex Sans"/>
              <a:cs typeface="IBM Plex Sans"/>
              <a:sym typeface="IBM Plex Sans"/>
            </a:endParaRPr>
          </a:p>
        </p:txBody>
      </p:sp>
      <p:sp>
        <p:nvSpPr>
          <p:cNvPr id="253" name="Google Shape;253;p12"/>
          <p:cNvSpPr txBox="1"/>
          <p:nvPr/>
        </p:nvSpPr>
        <p:spPr>
          <a:xfrm>
            <a:off x="21984600" y="20879250"/>
            <a:ext cx="133314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r">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54" name="Google Shape;254;p12"/>
          <p:cNvSpPr txBox="1"/>
          <p:nvPr/>
        </p:nvSpPr>
        <p:spPr>
          <a:xfrm>
            <a:off x="37104425" y="-2138700"/>
            <a:ext cx="13506300" cy="43929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NYU Logo should remain unchanged unless you’re fully replacing it with a departmental lock-up. If adding a logo, place it with 0.9cm spacing to the left of or below the NYU Logo.</a:t>
            </a:r>
            <a:endParaRPr sz="4800">
              <a:solidFill>
                <a:srgbClr val="FFFFFF"/>
              </a:solidFill>
              <a:latin typeface="IBM Plex Sans"/>
              <a:ea typeface="IBM Plex Sans"/>
              <a:cs typeface="IBM Plex Sans"/>
              <a:sym typeface="IBM Plex Sans"/>
            </a:endParaRPr>
          </a:p>
        </p:txBody>
      </p:sp>
      <p:sp>
        <p:nvSpPr>
          <p:cNvPr id="255" name="Google Shape;255;p12"/>
          <p:cNvSpPr txBox="1"/>
          <p:nvPr/>
        </p:nvSpPr>
        <p:spPr>
          <a:xfrm>
            <a:off x="37104425" y="-37071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56" name="Google Shape;256;p12"/>
          <p:cNvSpPr txBox="1"/>
          <p:nvPr/>
        </p:nvSpPr>
        <p:spPr>
          <a:xfrm>
            <a:off x="35892000" y="22350850"/>
            <a:ext cx="90498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Page numbers will be added automatically.</a:t>
            </a:r>
            <a:endParaRPr sz="4800">
              <a:solidFill>
                <a:srgbClr val="FFFFFF"/>
              </a:solidFill>
              <a:latin typeface="IBM Plex Sans"/>
              <a:ea typeface="IBM Plex Sans"/>
              <a:cs typeface="IBM Plex Sans"/>
              <a:sym typeface="IBM Plex Sans"/>
            </a:endParaRPr>
          </a:p>
        </p:txBody>
      </p:sp>
      <p:sp>
        <p:nvSpPr>
          <p:cNvPr id="257" name="Google Shape;257;p12"/>
          <p:cNvSpPr txBox="1"/>
          <p:nvPr/>
        </p:nvSpPr>
        <p:spPr>
          <a:xfrm>
            <a:off x="35892000" y="20879250"/>
            <a:ext cx="9049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58" name="Google Shape;258;p12"/>
          <p:cNvSpPr txBox="1"/>
          <p:nvPr/>
        </p:nvSpPr>
        <p:spPr>
          <a:xfrm>
            <a:off x="37104600" y="14947500"/>
            <a:ext cx="13206300" cy="29625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the name of the person being quoted along with a date when possible. Use em dash on en dash “–” “—” in front of the name.</a:t>
            </a:r>
            <a:endParaRPr sz="4800">
              <a:solidFill>
                <a:srgbClr val="FFFFFF"/>
              </a:solidFill>
              <a:latin typeface="IBM Plex Sans"/>
              <a:ea typeface="IBM Plex Sans"/>
              <a:cs typeface="IBM Plex Sans"/>
              <a:sym typeface="IBM Plex Sans"/>
            </a:endParaRPr>
          </a:p>
        </p:txBody>
      </p:sp>
      <p:sp>
        <p:nvSpPr>
          <p:cNvPr id="259" name="Google Shape;259;p12"/>
          <p:cNvSpPr txBox="1"/>
          <p:nvPr/>
        </p:nvSpPr>
        <p:spPr>
          <a:xfrm>
            <a:off x="37104600" y="13475900"/>
            <a:ext cx="132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60" name="Google Shape;260;p12"/>
          <p:cNvSpPr txBox="1"/>
          <p:nvPr/>
        </p:nvSpPr>
        <p:spPr>
          <a:xfrm>
            <a:off x="6768000" y="-8606050"/>
            <a:ext cx="23043000" cy="8453700"/>
          </a:xfrm>
          <a:prstGeom prst="rect">
            <a:avLst/>
          </a:prstGeom>
          <a:solidFill>
            <a:schemeClr val="accent2"/>
          </a:solidFill>
          <a:ln>
            <a:noFill/>
          </a:ln>
        </p:spPr>
        <p:txBody>
          <a:bodyPr anchorCtr="0" anchor="ctr"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a:t>
            </a:r>
            <a:r>
              <a:rPr b="1" lang="en-GB" sz="4800" u="sng">
                <a:solidFill>
                  <a:srgbClr val="FFFFFF"/>
                </a:solidFill>
                <a:latin typeface="IBM Plex Sans"/>
                <a:ea typeface="IBM Plex Sans"/>
                <a:cs typeface="IBM Plex Sans"/>
                <a:sym typeface="IBM Plex Sans"/>
              </a:rPr>
              <a:t>View &gt; Guides &gt; Show Guides</a:t>
            </a:r>
            <a:r>
              <a:rPr b="1" lang="en-GB" sz="4800">
                <a:solidFill>
                  <a:srgbClr val="FFFFFF"/>
                </a:solidFill>
                <a:latin typeface="IBM Plex Sans"/>
                <a:ea typeface="IBM Plex Sans"/>
                <a:cs typeface="IBM Plex Sans"/>
                <a:sym typeface="IBM Plex Sans"/>
              </a:rPr>
              <a:t>)</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Keep All Content in the center</a:t>
            </a:r>
            <a:r>
              <a:rPr lang="en-GB" sz="4800">
                <a:solidFill>
                  <a:srgbClr val="FFFFFF"/>
                </a:solidFill>
                <a:latin typeface="IBM Plex Sans"/>
                <a:ea typeface="IBM Plex Sans"/>
                <a:cs typeface="IBM Plex Sans"/>
                <a:sym typeface="IBM Plex Sans"/>
              </a:rPr>
              <a:t> of the slide, within the blue guidelines.</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If adding a </a:t>
            </a:r>
            <a:r>
              <a:rPr b="1" lang="en-GB" sz="4800" u="sng">
                <a:solidFill>
                  <a:srgbClr val="FFFFFF"/>
                </a:solidFill>
                <a:latin typeface="IBM Plex Sans"/>
                <a:ea typeface="IBM Plex Sans"/>
                <a:cs typeface="IBM Plex Sans"/>
                <a:sym typeface="IBM Plex Sans"/>
              </a:rPr>
              <a:t>background image</a:t>
            </a:r>
            <a:r>
              <a:rPr lang="en-GB" sz="4800">
                <a:solidFill>
                  <a:srgbClr val="FFFFFF"/>
                </a:solidFill>
                <a:latin typeface="IBM Plex Sans"/>
                <a:ea typeface="IBM Plex Sans"/>
                <a:cs typeface="IBM Plex Sans"/>
                <a:sym typeface="IBM Plex Sans"/>
              </a:rPr>
              <a:t>, ensure it is </a:t>
            </a:r>
            <a:r>
              <a:rPr b="1" lang="en-GB" sz="4800" u="sng">
                <a:solidFill>
                  <a:srgbClr val="FFFFFF"/>
                </a:solidFill>
                <a:latin typeface="IBM Plex Sans"/>
                <a:ea typeface="IBM Plex Sans"/>
                <a:cs typeface="IBM Plex Sans"/>
                <a:sym typeface="IBM Plex Sans"/>
              </a:rPr>
              <a:t>3840x2160 pixels</a:t>
            </a:r>
            <a:r>
              <a:rPr lang="en-GB" sz="4800">
                <a:solidFill>
                  <a:srgbClr val="FFFFFF"/>
                </a:solidFill>
                <a:latin typeface="IBM Plex Sans"/>
                <a:ea typeface="IBM Plex Sans"/>
                <a:cs typeface="IBM Plex Sans"/>
                <a:sym typeface="IBM Plex Sans"/>
              </a:rPr>
              <a:t> (16:9 aspect ratio; otherwise it will be stretched)</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When changing the slide “Layout” or background, you may need to choose “Reset to Theme” from the change background dialogue.</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Make use of </a:t>
            </a:r>
            <a:r>
              <a:rPr b="1" lang="en-GB" sz="4800" u="sng">
                <a:solidFill>
                  <a:srgbClr val="FFFFFF"/>
                </a:solidFill>
                <a:latin typeface="IBM Plex Sans"/>
                <a:ea typeface="IBM Plex Sans"/>
                <a:cs typeface="IBM Plex Sans"/>
                <a:sym typeface="IBM Plex Sans"/>
              </a:rPr>
              <a:t>graphics</a:t>
            </a:r>
            <a:r>
              <a:rPr lang="en-GB" sz="4800" u="sng">
                <a:solidFill>
                  <a:srgbClr val="FFFFFF"/>
                </a:solidFill>
                <a:latin typeface="IBM Plex Sans"/>
                <a:ea typeface="IBM Plex Sans"/>
                <a:cs typeface="IBM Plex Sans"/>
                <a:sym typeface="IBM Plex Sans"/>
              </a:rPr>
              <a:t>, </a:t>
            </a:r>
            <a:r>
              <a:rPr b="1" lang="en-GB" sz="4800" u="sng">
                <a:solidFill>
                  <a:srgbClr val="FFFFFF"/>
                </a:solidFill>
                <a:latin typeface="IBM Plex Sans"/>
                <a:ea typeface="IBM Plex Sans"/>
                <a:cs typeface="IBM Plex Sans"/>
                <a:sym typeface="IBM Plex Sans"/>
              </a:rPr>
              <a:t>charts</a:t>
            </a:r>
            <a:r>
              <a:rPr lang="en-GB" sz="4800" u="sng">
                <a:solidFill>
                  <a:srgbClr val="FFFFFF"/>
                </a:solidFill>
                <a:latin typeface="IBM Plex Sans"/>
                <a:ea typeface="IBM Plex Sans"/>
                <a:cs typeface="IBM Plex Sans"/>
                <a:sym typeface="IBM Plex Sans"/>
              </a:rPr>
              <a:t>, and </a:t>
            </a:r>
            <a:r>
              <a:rPr b="1" lang="en-GB" sz="4800" u="sng">
                <a:solidFill>
                  <a:srgbClr val="FFFFFF"/>
                </a:solidFill>
                <a:latin typeface="IBM Plex Sans"/>
                <a:ea typeface="IBM Plex Sans"/>
                <a:cs typeface="IBM Plex Sans"/>
                <a:sym typeface="IBM Plex Sans"/>
              </a:rPr>
              <a:t>imagery</a:t>
            </a:r>
            <a:r>
              <a:rPr lang="en-GB" sz="4800">
                <a:solidFill>
                  <a:srgbClr val="FFFFFF"/>
                </a:solidFill>
                <a:latin typeface="IBM Plex Sans"/>
                <a:ea typeface="IBM Plex Sans"/>
                <a:cs typeface="IBM Plex Sans"/>
                <a:sym typeface="IBM Plex Sans"/>
              </a:rPr>
              <a:t> where possible in place of bullet-point lists and long paragraphs of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If presenting long text</a:t>
            </a:r>
            <a:r>
              <a:rPr lang="en-GB" sz="4800">
                <a:solidFill>
                  <a:srgbClr val="FFFFFF"/>
                </a:solidFill>
                <a:latin typeface="IBM Plex Sans"/>
                <a:ea typeface="IBM Plex Sans"/>
                <a:cs typeface="IBM Plex Sans"/>
                <a:sym typeface="IBM Plex Sans"/>
              </a:rPr>
              <a:t>, </a:t>
            </a:r>
            <a:r>
              <a:rPr b="1" lang="en-GB" sz="4800">
                <a:solidFill>
                  <a:srgbClr val="FFFFFF"/>
                </a:solidFill>
                <a:latin typeface="IBM Plex Sans"/>
                <a:ea typeface="IBM Plex Sans"/>
                <a:cs typeface="IBM Plex Sans"/>
                <a:sym typeface="IBM Plex Sans"/>
              </a:rPr>
              <a:t>draw attention to important word or phrases</a:t>
            </a:r>
            <a:r>
              <a:rPr lang="en-GB" sz="4800">
                <a:solidFill>
                  <a:srgbClr val="FFFFFF"/>
                </a:solidFill>
                <a:latin typeface="IBM Plex Sans"/>
                <a:ea typeface="IBM Plex Sans"/>
                <a:cs typeface="IBM Plex Sans"/>
                <a:sym typeface="IBM Plex Sans"/>
              </a:rPr>
              <a:t> using text formatting. Aim to keep the font size as large as possible for legibility.</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Use</a:t>
            </a:r>
            <a:r>
              <a:rPr b="1" lang="en-GB" sz="4800">
                <a:solidFill>
                  <a:srgbClr val="FFFFFF"/>
                </a:solidFill>
                <a:latin typeface="IBM Plex Sans"/>
                <a:ea typeface="IBM Plex Sans"/>
                <a:cs typeface="IBM Plex Sans"/>
                <a:sym typeface="IBM Plex Sans"/>
              </a:rPr>
              <a:t> Speaker notes</a:t>
            </a:r>
            <a:r>
              <a:rPr lang="en-GB" sz="4800">
                <a:solidFill>
                  <a:srgbClr val="FFFFFF"/>
                </a:solidFill>
                <a:latin typeface="IBM Plex Sans"/>
                <a:ea typeface="IBM Plex Sans"/>
                <a:cs typeface="IBM Plex Sans"/>
                <a:sym typeface="IBM Plex Sans"/>
              </a:rPr>
              <a:t> area to </a:t>
            </a:r>
            <a:r>
              <a:rPr b="1" lang="en-GB" sz="4800">
                <a:solidFill>
                  <a:srgbClr val="FFFFFF"/>
                </a:solidFill>
                <a:latin typeface="IBM Plex Sans"/>
                <a:ea typeface="IBM Plex Sans"/>
                <a:cs typeface="IBM Plex Sans"/>
                <a:sym typeface="IBM Plex Sans"/>
              </a:rPr>
              <a:t>remind yourself of what to say</a:t>
            </a:r>
            <a:r>
              <a:rPr lang="en-GB" sz="4800">
                <a:solidFill>
                  <a:srgbClr val="FFFFFF"/>
                </a:solidFill>
                <a:latin typeface="IBM Plex Sans"/>
                <a:ea typeface="IBM Plex Sans"/>
                <a:cs typeface="IBM Plex Sans"/>
                <a:sym typeface="IBM Plex Sans"/>
              </a:rPr>
              <a:t>.</a:t>
            </a:r>
            <a:endParaRPr sz="4800">
              <a:solidFill>
                <a:srgbClr val="FFFFFF"/>
              </a:solidFill>
              <a:latin typeface="IBM Plex Sans"/>
              <a:ea typeface="IBM Plex Sans"/>
              <a:cs typeface="IBM Plex Sans"/>
              <a:sym typeface="IBM Plex Sans"/>
            </a:endParaRPr>
          </a:p>
        </p:txBody>
      </p:sp>
      <p:sp>
        <p:nvSpPr>
          <p:cNvPr id="261" name="Google Shape;261;p12"/>
          <p:cNvSpPr txBox="1"/>
          <p:nvPr/>
        </p:nvSpPr>
        <p:spPr>
          <a:xfrm>
            <a:off x="6768000" y="-10174450"/>
            <a:ext cx="230430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62" name="Google Shape;262;p12"/>
          <p:cNvSpPr txBox="1"/>
          <p:nvPr/>
        </p:nvSpPr>
        <p:spPr>
          <a:xfrm>
            <a:off x="-10213925" y="426250"/>
            <a:ext cx="9685500" cy="2673900"/>
          </a:xfrm>
          <a:prstGeom prst="rect">
            <a:avLst/>
          </a:prstGeom>
          <a:solidFill>
            <a:schemeClr val="accent2"/>
          </a:solidFill>
          <a:ln>
            <a:noFill/>
          </a:ln>
        </p:spPr>
        <p:txBody>
          <a:bodyPr anchorCtr="0" anchor="t"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Slide Title – Keep it succinct</a:t>
            </a:r>
            <a:endParaRPr sz="4800">
              <a:solidFill>
                <a:srgbClr val="FFFFFF"/>
              </a:solidFill>
              <a:latin typeface="IBM Plex Sans"/>
              <a:ea typeface="IBM Plex Sans"/>
              <a:cs typeface="IBM Plex Sans"/>
              <a:sym typeface="IBM Plex Sans"/>
            </a:endParaRPr>
          </a:p>
          <a:p>
            <a:pPr indent="-533400" lvl="0" marL="457200" rtl="0" algn="r">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Subtitle for reference or short comment on title</a:t>
            </a:r>
            <a:endParaRPr sz="4800">
              <a:solidFill>
                <a:srgbClr val="FFFFFF"/>
              </a:solidFill>
              <a:latin typeface="IBM Plex Sans"/>
              <a:ea typeface="IBM Plex Sans"/>
              <a:cs typeface="IBM Plex Sans"/>
              <a:sym typeface="IBM Plex Sans"/>
            </a:endParaRPr>
          </a:p>
        </p:txBody>
      </p:sp>
      <p:sp>
        <p:nvSpPr>
          <p:cNvPr id="263" name="Google Shape;263;p12"/>
          <p:cNvSpPr txBox="1"/>
          <p:nvPr/>
        </p:nvSpPr>
        <p:spPr>
          <a:xfrm>
            <a:off x="-10214050" y="-1045350"/>
            <a:ext cx="96855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64" name="Google Shape;264;p12"/>
          <p:cNvSpPr txBox="1"/>
          <p:nvPr/>
        </p:nvSpPr>
        <p:spPr>
          <a:xfrm>
            <a:off x="-13734900" y="5939200"/>
            <a:ext cx="13206300" cy="37161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Quotation text in the center text box,  using “” or «» to demarcate. Align the overall block, including the name of the quoted individual, to be centered vertically.</a:t>
            </a:r>
            <a:endParaRPr sz="4800">
              <a:solidFill>
                <a:srgbClr val="FFFFFF"/>
              </a:solidFill>
              <a:latin typeface="IBM Plex Sans"/>
              <a:ea typeface="IBM Plex Sans"/>
              <a:cs typeface="IBM Plex Sans"/>
              <a:sym typeface="IBM Plex Sans"/>
            </a:endParaRPr>
          </a:p>
        </p:txBody>
      </p:sp>
      <p:sp>
        <p:nvSpPr>
          <p:cNvPr id="265" name="Google Shape;265;p12"/>
          <p:cNvSpPr txBox="1"/>
          <p:nvPr/>
        </p:nvSpPr>
        <p:spPr>
          <a:xfrm>
            <a:off x="-13734900" y="4467600"/>
            <a:ext cx="132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18779">
          <p15:clr>
            <a:schemeClr val="accent1"/>
          </p15:clr>
        </p15:guide>
        <p15:guide id="10" pos="4263">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Text (Gradient 3)" showMasterSp="0">
  <p:cSld name="TITLE_1_2_4_2_1_1">
    <p:bg>
      <p:bgPr>
        <a:gradFill>
          <a:gsLst>
            <a:gs pos="0">
              <a:schemeClr val="dk2"/>
            </a:gs>
            <a:gs pos="100000">
              <a:srgbClr val="8A51AF"/>
            </a:gs>
          </a:gsLst>
          <a:lin ang="5400700" scaled="0"/>
        </a:gradFill>
      </p:bgPr>
    </p:bg>
    <p:spTree>
      <p:nvGrpSpPr>
        <p:cNvPr id="266" name="Shape 266"/>
        <p:cNvGrpSpPr/>
        <p:nvPr/>
      </p:nvGrpSpPr>
      <p:grpSpPr>
        <a:xfrm>
          <a:off x="0" y="0"/>
          <a:ext cx="0" cy="0"/>
          <a:chOff x="0" y="0"/>
          <a:chExt cx="0" cy="0"/>
        </a:xfrm>
      </p:grpSpPr>
      <p:sp>
        <p:nvSpPr>
          <p:cNvPr id="267" name="Google Shape;267;p13"/>
          <p:cNvSpPr txBox="1"/>
          <p:nvPr>
            <p:ph idx="12" type="sldNum"/>
          </p:nvPr>
        </p:nvSpPr>
        <p:spPr>
          <a:xfrm>
            <a:off x="35316000" y="19699200"/>
            <a:ext cx="576000" cy="540000"/>
          </a:xfrm>
          <a:prstGeom prst="rect">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268" name="Google Shape;268;p13"/>
          <p:cNvSpPr txBox="1"/>
          <p:nvPr>
            <p:ph type="title"/>
          </p:nvPr>
        </p:nvSpPr>
        <p:spPr>
          <a:xfrm>
            <a:off x="696125" y="685800"/>
            <a:ext cx="29115000" cy="1733400"/>
          </a:xfrm>
          <a:prstGeom prst="rect">
            <a:avLst/>
          </a:prstGeom>
          <a:noFill/>
          <a:ln>
            <a:noFill/>
          </a:ln>
        </p:spPr>
        <p:txBody>
          <a:bodyPr anchorCtr="0" anchor="b" bIns="0" lIns="0" spcFirstLastPara="1" rIns="182850" wrap="square" tIns="182850">
            <a:noAutofit/>
          </a:bodyPr>
          <a:lstStyle>
            <a:lvl1pPr lvl="0" rtl="0">
              <a:spcBef>
                <a:spcPts val="0"/>
              </a:spcBef>
              <a:spcAft>
                <a:spcPts val="0"/>
              </a:spcAft>
              <a:buNone/>
              <a:defRPr b="1" sz="82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269" name="Google Shape;269;p13"/>
          <p:cNvSpPr txBox="1"/>
          <p:nvPr>
            <p:ph idx="1" type="subTitle"/>
          </p:nvPr>
        </p:nvSpPr>
        <p:spPr>
          <a:xfrm>
            <a:off x="696125" y="2419200"/>
            <a:ext cx="29115000" cy="6810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270" name="Google Shape;270;p13"/>
          <p:cNvSpPr txBox="1"/>
          <p:nvPr>
            <p:ph idx="2" type="body"/>
          </p:nvPr>
        </p:nvSpPr>
        <p:spPr>
          <a:xfrm>
            <a:off x="685800" y="19699200"/>
            <a:ext cx="14050800" cy="540000"/>
          </a:xfrm>
          <a:prstGeom prst="rect">
            <a:avLst/>
          </a:prstGeom>
          <a:noFill/>
          <a:ln cap="flat" cmpd="sng" w="19050">
            <a:solidFill>
              <a:srgbClr val="FFFFFF"/>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
        <p:nvSpPr>
          <p:cNvPr id="271" name="Google Shape;271;p13"/>
          <p:cNvSpPr txBox="1"/>
          <p:nvPr>
            <p:ph idx="3" type="body"/>
          </p:nvPr>
        </p:nvSpPr>
        <p:spPr>
          <a:xfrm>
            <a:off x="14736600" y="19699200"/>
            <a:ext cx="20579400" cy="54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pic>
        <p:nvPicPr>
          <p:cNvPr id="272" name="Google Shape;272;p13"/>
          <p:cNvPicPr preferRelativeResize="0"/>
          <p:nvPr/>
        </p:nvPicPr>
        <p:blipFill rotWithShape="1">
          <a:blip r:embed="rId2">
            <a:alphaModFix/>
          </a:blip>
          <a:srcRect b="45115" l="0" r="0" t="0"/>
          <a:stretch/>
        </p:blipFill>
        <p:spPr>
          <a:xfrm>
            <a:off x="29811200" y="762000"/>
            <a:ext cx="6002799" cy="1568350"/>
          </a:xfrm>
          <a:prstGeom prst="rect">
            <a:avLst/>
          </a:prstGeom>
          <a:noFill/>
          <a:ln>
            <a:noFill/>
          </a:ln>
        </p:spPr>
      </p:pic>
      <p:sp>
        <p:nvSpPr>
          <p:cNvPr id="273" name="Google Shape;273;p13"/>
          <p:cNvSpPr txBox="1"/>
          <p:nvPr>
            <p:ph idx="4" type="body"/>
          </p:nvPr>
        </p:nvSpPr>
        <p:spPr>
          <a:xfrm>
            <a:off x="6768000" y="4467600"/>
            <a:ext cx="23043000" cy="11709000"/>
          </a:xfrm>
          <a:prstGeom prst="rect">
            <a:avLst/>
          </a:prstGeom>
          <a:noFill/>
          <a:ln>
            <a:noFill/>
          </a:ln>
        </p:spPr>
        <p:txBody>
          <a:bodyPr anchorCtr="0" anchor="b" bIns="684000" lIns="0" spcFirstLastPara="1" rIns="0" wrap="square" tIns="0">
            <a:noAutofit/>
          </a:bodyPr>
          <a:lstStyle>
            <a:lvl1pPr indent="-927100" lvl="0" marL="4572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1pPr>
            <a:lvl2pPr indent="-927100" lvl="1" marL="9144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2pPr>
            <a:lvl3pPr indent="-927100" lvl="2" marL="13716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3pPr>
            <a:lvl4pPr indent="-927100" lvl="3" marL="18288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4pPr>
            <a:lvl5pPr indent="-927100" lvl="4" marL="22860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5pPr>
            <a:lvl6pPr indent="-927100" lvl="5" marL="27432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6pPr>
            <a:lvl7pPr indent="-927100" lvl="6" marL="32004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7pPr>
            <a:lvl8pPr indent="-927100" lvl="7" marL="36576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8pPr>
            <a:lvl9pPr indent="-927100" lvl="8" marL="41148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9pPr>
          </a:lstStyle>
          <a:p/>
        </p:txBody>
      </p:sp>
      <p:sp>
        <p:nvSpPr>
          <p:cNvPr id="274" name="Google Shape;274;p13"/>
          <p:cNvSpPr txBox="1"/>
          <p:nvPr>
            <p:ph idx="5" type="body"/>
          </p:nvPr>
        </p:nvSpPr>
        <p:spPr>
          <a:xfrm>
            <a:off x="6757800" y="16176600"/>
            <a:ext cx="23043000" cy="1733400"/>
          </a:xfrm>
          <a:prstGeom prst="rect">
            <a:avLst/>
          </a:prstGeom>
          <a:noFill/>
          <a:ln>
            <a:noFill/>
          </a:ln>
        </p:spPr>
        <p:txBody>
          <a:bodyPr anchorCtr="0" anchor="t" bIns="0" lIns="684000" spcFirstLastPara="1" rIns="0" wrap="square" tIns="0">
            <a:noAutofit/>
          </a:bodyPr>
          <a:lstStyle>
            <a:lvl1pPr indent="-736600" lvl="0" marL="4572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1pPr>
            <a:lvl2pPr indent="-736600" lvl="1" marL="9144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2pPr>
            <a:lvl3pPr indent="-736600" lvl="2" marL="13716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3pPr>
            <a:lvl4pPr indent="-736600" lvl="3" marL="18288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4pPr>
            <a:lvl5pPr indent="-736600" lvl="4" marL="22860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5pPr>
            <a:lvl6pPr indent="-736600" lvl="5" marL="27432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6pPr>
            <a:lvl7pPr indent="-736600" lvl="6" marL="32004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7pPr>
            <a:lvl8pPr indent="-736600" lvl="7" marL="36576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8pPr>
            <a:lvl9pPr indent="-736600" lvl="8" marL="41148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9pPr>
          </a:lstStyle>
          <a:p/>
        </p:txBody>
      </p:sp>
      <p:sp>
        <p:nvSpPr>
          <p:cNvPr id="275" name="Google Shape;275;p13"/>
          <p:cNvSpPr txBox="1"/>
          <p:nvPr/>
        </p:nvSpPr>
        <p:spPr>
          <a:xfrm>
            <a:off x="696125" y="2235085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bottom-left text box is best used for the names and titles of presenters.</a:t>
            </a:r>
            <a:endParaRPr sz="4800">
              <a:solidFill>
                <a:srgbClr val="FFFFFF"/>
              </a:solidFill>
              <a:latin typeface="IBM Plex Sans"/>
              <a:ea typeface="IBM Plex Sans"/>
              <a:cs typeface="IBM Plex Sans"/>
              <a:sym typeface="IBM Plex Sans"/>
            </a:endParaRPr>
          </a:p>
        </p:txBody>
      </p:sp>
      <p:sp>
        <p:nvSpPr>
          <p:cNvPr id="276" name="Google Shape;276;p13"/>
          <p:cNvSpPr txBox="1"/>
          <p:nvPr/>
        </p:nvSpPr>
        <p:spPr>
          <a:xfrm>
            <a:off x="696125" y="2087925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77" name="Google Shape;277;p13"/>
          <p:cNvSpPr txBox="1"/>
          <p:nvPr/>
        </p:nvSpPr>
        <p:spPr>
          <a:xfrm>
            <a:off x="21984500" y="22447650"/>
            <a:ext cx="13331400" cy="20985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r">
              <a:spcBef>
                <a:spcPts val="0"/>
              </a:spcBef>
              <a:spcAft>
                <a:spcPts val="0"/>
              </a:spcAft>
              <a:buNone/>
            </a:pPr>
            <a:r>
              <a:rPr lang="en-GB" sz="4800">
                <a:solidFill>
                  <a:srgbClr val="FFFFFF"/>
                </a:solidFill>
                <a:latin typeface="IBM Plex Sans"/>
                <a:ea typeface="IBM Plex Sans"/>
                <a:cs typeface="IBM Plex Sans"/>
                <a:sym typeface="IBM Plex Sans"/>
              </a:rPr>
              <a:t>The bottom-right text box is best used for the event, date, and title of the presentation.</a:t>
            </a:r>
            <a:endParaRPr sz="4800">
              <a:solidFill>
                <a:srgbClr val="FFFFFF"/>
              </a:solidFill>
              <a:latin typeface="IBM Plex Sans"/>
              <a:ea typeface="IBM Plex Sans"/>
              <a:cs typeface="IBM Plex Sans"/>
              <a:sym typeface="IBM Plex Sans"/>
            </a:endParaRPr>
          </a:p>
        </p:txBody>
      </p:sp>
      <p:sp>
        <p:nvSpPr>
          <p:cNvPr id="278" name="Google Shape;278;p13"/>
          <p:cNvSpPr txBox="1"/>
          <p:nvPr/>
        </p:nvSpPr>
        <p:spPr>
          <a:xfrm>
            <a:off x="21984600" y="20879250"/>
            <a:ext cx="133314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r">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79" name="Google Shape;279;p13"/>
          <p:cNvSpPr txBox="1"/>
          <p:nvPr/>
        </p:nvSpPr>
        <p:spPr>
          <a:xfrm>
            <a:off x="37104425" y="-2138700"/>
            <a:ext cx="13506300" cy="43929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NYU Logo should remain unchanged unless you’re fully replacing it with a departmental lock-up. If adding a logo, place it with 0.9cm spacing to the left of or below the NYU Logo.</a:t>
            </a:r>
            <a:endParaRPr sz="4800">
              <a:solidFill>
                <a:srgbClr val="FFFFFF"/>
              </a:solidFill>
              <a:latin typeface="IBM Plex Sans"/>
              <a:ea typeface="IBM Plex Sans"/>
              <a:cs typeface="IBM Plex Sans"/>
              <a:sym typeface="IBM Plex Sans"/>
            </a:endParaRPr>
          </a:p>
        </p:txBody>
      </p:sp>
      <p:sp>
        <p:nvSpPr>
          <p:cNvPr id="280" name="Google Shape;280;p13"/>
          <p:cNvSpPr txBox="1"/>
          <p:nvPr/>
        </p:nvSpPr>
        <p:spPr>
          <a:xfrm>
            <a:off x="37104425" y="-37071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81" name="Google Shape;281;p13"/>
          <p:cNvSpPr txBox="1"/>
          <p:nvPr/>
        </p:nvSpPr>
        <p:spPr>
          <a:xfrm>
            <a:off x="35892000" y="22350850"/>
            <a:ext cx="90498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Page numbers will be added automatically.</a:t>
            </a:r>
            <a:endParaRPr sz="4800">
              <a:solidFill>
                <a:srgbClr val="FFFFFF"/>
              </a:solidFill>
              <a:latin typeface="IBM Plex Sans"/>
              <a:ea typeface="IBM Plex Sans"/>
              <a:cs typeface="IBM Plex Sans"/>
              <a:sym typeface="IBM Plex Sans"/>
            </a:endParaRPr>
          </a:p>
        </p:txBody>
      </p:sp>
      <p:sp>
        <p:nvSpPr>
          <p:cNvPr id="282" name="Google Shape;282;p13"/>
          <p:cNvSpPr txBox="1"/>
          <p:nvPr/>
        </p:nvSpPr>
        <p:spPr>
          <a:xfrm>
            <a:off x="35892000" y="20879250"/>
            <a:ext cx="9049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83" name="Google Shape;283;p13"/>
          <p:cNvSpPr txBox="1"/>
          <p:nvPr/>
        </p:nvSpPr>
        <p:spPr>
          <a:xfrm>
            <a:off x="37104600" y="14947500"/>
            <a:ext cx="13206300" cy="29625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the name of the person being quoted along with a date when possible. Use em dash on en dash “–” “—” in front of the name.</a:t>
            </a:r>
            <a:endParaRPr sz="4800">
              <a:solidFill>
                <a:srgbClr val="FFFFFF"/>
              </a:solidFill>
              <a:latin typeface="IBM Plex Sans"/>
              <a:ea typeface="IBM Plex Sans"/>
              <a:cs typeface="IBM Plex Sans"/>
              <a:sym typeface="IBM Plex Sans"/>
            </a:endParaRPr>
          </a:p>
        </p:txBody>
      </p:sp>
      <p:sp>
        <p:nvSpPr>
          <p:cNvPr id="284" name="Google Shape;284;p13"/>
          <p:cNvSpPr txBox="1"/>
          <p:nvPr/>
        </p:nvSpPr>
        <p:spPr>
          <a:xfrm>
            <a:off x="37104600" y="13475900"/>
            <a:ext cx="132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85" name="Google Shape;285;p13"/>
          <p:cNvSpPr txBox="1"/>
          <p:nvPr/>
        </p:nvSpPr>
        <p:spPr>
          <a:xfrm>
            <a:off x="6768000" y="-8606050"/>
            <a:ext cx="23043000" cy="8453700"/>
          </a:xfrm>
          <a:prstGeom prst="rect">
            <a:avLst/>
          </a:prstGeom>
          <a:solidFill>
            <a:schemeClr val="accent2"/>
          </a:solidFill>
          <a:ln>
            <a:noFill/>
          </a:ln>
        </p:spPr>
        <p:txBody>
          <a:bodyPr anchorCtr="0" anchor="ctr"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a:t>
            </a:r>
            <a:r>
              <a:rPr b="1" lang="en-GB" sz="4800" u="sng">
                <a:solidFill>
                  <a:srgbClr val="FFFFFF"/>
                </a:solidFill>
                <a:latin typeface="IBM Plex Sans"/>
                <a:ea typeface="IBM Plex Sans"/>
                <a:cs typeface="IBM Plex Sans"/>
                <a:sym typeface="IBM Plex Sans"/>
              </a:rPr>
              <a:t>View &gt; Guides &gt; Show Guides</a:t>
            </a:r>
            <a:r>
              <a:rPr b="1" lang="en-GB" sz="4800">
                <a:solidFill>
                  <a:srgbClr val="FFFFFF"/>
                </a:solidFill>
                <a:latin typeface="IBM Plex Sans"/>
                <a:ea typeface="IBM Plex Sans"/>
                <a:cs typeface="IBM Plex Sans"/>
                <a:sym typeface="IBM Plex Sans"/>
              </a:rPr>
              <a:t>)</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Keep All Content in the center</a:t>
            </a:r>
            <a:r>
              <a:rPr lang="en-GB" sz="4800">
                <a:solidFill>
                  <a:srgbClr val="FFFFFF"/>
                </a:solidFill>
                <a:latin typeface="IBM Plex Sans"/>
                <a:ea typeface="IBM Plex Sans"/>
                <a:cs typeface="IBM Plex Sans"/>
                <a:sym typeface="IBM Plex Sans"/>
              </a:rPr>
              <a:t> of the slide, within the blue guidelines.</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If adding a </a:t>
            </a:r>
            <a:r>
              <a:rPr b="1" lang="en-GB" sz="4800" u="sng">
                <a:solidFill>
                  <a:srgbClr val="FFFFFF"/>
                </a:solidFill>
                <a:latin typeface="IBM Plex Sans"/>
                <a:ea typeface="IBM Plex Sans"/>
                <a:cs typeface="IBM Plex Sans"/>
                <a:sym typeface="IBM Plex Sans"/>
              </a:rPr>
              <a:t>background image</a:t>
            </a:r>
            <a:r>
              <a:rPr lang="en-GB" sz="4800">
                <a:solidFill>
                  <a:srgbClr val="FFFFFF"/>
                </a:solidFill>
                <a:latin typeface="IBM Plex Sans"/>
                <a:ea typeface="IBM Plex Sans"/>
                <a:cs typeface="IBM Plex Sans"/>
                <a:sym typeface="IBM Plex Sans"/>
              </a:rPr>
              <a:t>, ensure it is </a:t>
            </a:r>
            <a:r>
              <a:rPr b="1" lang="en-GB" sz="4800" u="sng">
                <a:solidFill>
                  <a:srgbClr val="FFFFFF"/>
                </a:solidFill>
                <a:latin typeface="IBM Plex Sans"/>
                <a:ea typeface="IBM Plex Sans"/>
                <a:cs typeface="IBM Plex Sans"/>
                <a:sym typeface="IBM Plex Sans"/>
              </a:rPr>
              <a:t>3840x2160 pixels</a:t>
            </a:r>
            <a:r>
              <a:rPr lang="en-GB" sz="4800">
                <a:solidFill>
                  <a:srgbClr val="FFFFFF"/>
                </a:solidFill>
                <a:latin typeface="IBM Plex Sans"/>
                <a:ea typeface="IBM Plex Sans"/>
                <a:cs typeface="IBM Plex Sans"/>
                <a:sym typeface="IBM Plex Sans"/>
              </a:rPr>
              <a:t> (16:9 aspect ratio; otherwise it will be stretched)</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When changing the slide “Layout” or background, you may need to choose “Reset to Theme” from the change background dialogue.</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Make use of </a:t>
            </a:r>
            <a:r>
              <a:rPr b="1" lang="en-GB" sz="4800" u="sng">
                <a:solidFill>
                  <a:srgbClr val="FFFFFF"/>
                </a:solidFill>
                <a:latin typeface="IBM Plex Sans"/>
                <a:ea typeface="IBM Plex Sans"/>
                <a:cs typeface="IBM Plex Sans"/>
                <a:sym typeface="IBM Plex Sans"/>
              </a:rPr>
              <a:t>graphics</a:t>
            </a:r>
            <a:r>
              <a:rPr lang="en-GB" sz="4800" u="sng">
                <a:solidFill>
                  <a:srgbClr val="FFFFFF"/>
                </a:solidFill>
                <a:latin typeface="IBM Plex Sans"/>
                <a:ea typeface="IBM Plex Sans"/>
                <a:cs typeface="IBM Plex Sans"/>
                <a:sym typeface="IBM Plex Sans"/>
              </a:rPr>
              <a:t>, </a:t>
            </a:r>
            <a:r>
              <a:rPr b="1" lang="en-GB" sz="4800" u="sng">
                <a:solidFill>
                  <a:srgbClr val="FFFFFF"/>
                </a:solidFill>
                <a:latin typeface="IBM Plex Sans"/>
                <a:ea typeface="IBM Plex Sans"/>
                <a:cs typeface="IBM Plex Sans"/>
                <a:sym typeface="IBM Plex Sans"/>
              </a:rPr>
              <a:t>charts</a:t>
            </a:r>
            <a:r>
              <a:rPr lang="en-GB" sz="4800" u="sng">
                <a:solidFill>
                  <a:srgbClr val="FFFFFF"/>
                </a:solidFill>
                <a:latin typeface="IBM Plex Sans"/>
                <a:ea typeface="IBM Plex Sans"/>
                <a:cs typeface="IBM Plex Sans"/>
                <a:sym typeface="IBM Plex Sans"/>
              </a:rPr>
              <a:t>, and </a:t>
            </a:r>
            <a:r>
              <a:rPr b="1" lang="en-GB" sz="4800" u="sng">
                <a:solidFill>
                  <a:srgbClr val="FFFFFF"/>
                </a:solidFill>
                <a:latin typeface="IBM Plex Sans"/>
                <a:ea typeface="IBM Plex Sans"/>
                <a:cs typeface="IBM Plex Sans"/>
                <a:sym typeface="IBM Plex Sans"/>
              </a:rPr>
              <a:t>imagery</a:t>
            </a:r>
            <a:r>
              <a:rPr lang="en-GB" sz="4800">
                <a:solidFill>
                  <a:srgbClr val="FFFFFF"/>
                </a:solidFill>
                <a:latin typeface="IBM Plex Sans"/>
                <a:ea typeface="IBM Plex Sans"/>
                <a:cs typeface="IBM Plex Sans"/>
                <a:sym typeface="IBM Plex Sans"/>
              </a:rPr>
              <a:t> where possible in place of bullet-point lists and long paragraphs of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If presenting long text</a:t>
            </a:r>
            <a:r>
              <a:rPr lang="en-GB" sz="4800">
                <a:solidFill>
                  <a:srgbClr val="FFFFFF"/>
                </a:solidFill>
                <a:latin typeface="IBM Plex Sans"/>
                <a:ea typeface="IBM Plex Sans"/>
                <a:cs typeface="IBM Plex Sans"/>
                <a:sym typeface="IBM Plex Sans"/>
              </a:rPr>
              <a:t>, </a:t>
            </a:r>
            <a:r>
              <a:rPr b="1" lang="en-GB" sz="4800">
                <a:solidFill>
                  <a:srgbClr val="FFFFFF"/>
                </a:solidFill>
                <a:latin typeface="IBM Plex Sans"/>
                <a:ea typeface="IBM Plex Sans"/>
                <a:cs typeface="IBM Plex Sans"/>
                <a:sym typeface="IBM Plex Sans"/>
              </a:rPr>
              <a:t>draw attention to important word or phrases</a:t>
            </a:r>
            <a:r>
              <a:rPr lang="en-GB" sz="4800">
                <a:solidFill>
                  <a:srgbClr val="FFFFFF"/>
                </a:solidFill>
                <a:latin typeface="IBM Plex Sans"/>
                <a:ea typeface="IBM Plex Sans"/>
                <a:cs typeface="IBM Plex Sans"/>
                <a:sym typeface="IBM Plex Sans"/>
              </a:rPr>
              <a:t> using text formatting. Aim to keep the font size as large as possible for legibility.</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Use</a:t>
            </a:r>
            <a:r>
              <a:rPr b="1" lang="en-GB" sz="4800">
                <a:solidFill>
                  <a:srgbClr val="FFFFFF"/>
                </a:solidFill>
                <a:latin typeface="IBM Plex Sans"/>
                <a:ea typeface="IBM Plex Sans"/>
                <a:cs typeface="IBM Plex Sans"/>
                <a:sym typeface="IBM Plex Sans"/>
              </a:rPr>
              <a:t> Speaker notes</a:t>
            </a:r>
            <a:r>
              <a:rPr lang="en-GB" sz="4800">
                <a:solidFill>
                  <a:srgbClr val="FFFFFF"/>
                </a:solidFill>
                <a:latin typeface="IBM Plex Sans"/>
                <a:ea typeface="IBM Plex Sans"/>
                <a:cs typeface="IBM Plex Sans"/>
                <a:sym typeface="IBM Plex Sans"/>
              </a:rPr>
              <a:t> area to </a:t>
            </a:r>
            <a:r>
              <a:rPr b="1" lang="en-GB" sz="4800">
                <a:solidFill>
                  <a:srgbClr val="FFFFFF"/>
                </a:solidFill>
                <a:latin typeface="IBM Plex Sans"/>
                <a:ea typeface="IBM Plex Sans"/>
                <a:cs typeface="IBM Plex Sans"/>
                <a:sym typeface="IBM Plex Sans"/>
              </a:rPr>
              <a:t>remind yourself of what to say</a:t>
            </a:r>
            <a:r>
              <a:rPr lang="en-GB" sz="4800">
                <a:solidFill>
                  <a:srgbClr val="FFFFFF"/>
                </a:solidFill>
                <a:latin typeface="IBM Plex Sans"/>
                <a:ea typeface="IBM Plex Sans"/>
                <a:cs typeface="IBM Plex Sans"/>
                <a:sym typeface="IBM Plex Sans"/>
              </a:rPr>
              <a:t>.</a:t>
            </a:r>
            <a:endParaRPr sz="4800">
              <a:solidFill>
                <a:srgbClr val="FFFFFF"/>
              </a:solidFill>
              <a:latin typeface="IBM Plex Sans"/>
              <a:ea typeface="IBM Plex Sans"/>
              <a:cs typeface="IBM Plex Sans"/>
              <a:sym typeface="IBM Plex Sans"/>
            </a:endParaRPr>
          </a:p>
        </p:txBody>
      </p:sp>
      <p:sp>
        <p:nvSpPr>
          <p:cNvPr id="286" name="Google Shape;286;p13"/>
          <p:cNvSpPr txBox="1"/>
          <p:nvPr/>
        </p:nvSpPr>
        <p:spPr>
          <a:xfrm>
            <a:off x="6768000" y="-10174450"/>
            <a:ext cx="230430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87" name="Google Shape;287;p13"/>
          <p:cNvSpPr txBox="1"/>
          <p:nvPr/>
        </p:nvSpPr>
        <p:spPr>
          <a:xfrm>
            <a:off x="-10213925" y="426250"/>
            <a:ext cx="9685500" cy="2673900"/>
          </a:xfrm>
          <a:prstGeom prst="rect">
            <a:avLst/>
          </a:prstGeom>
          <a:solidFill>
            <a:schemeClr val="accent2"/>
          </a:solidFill>
          <a:ln>
            <a:noFill/>
          </a:ln>
        </p:spPr>
        <p:txBody>
          <a:bodyPr anchorCtr="0" anchor="t"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Slide Title – Keep it succinct</a:t>
            </a:r>
            <a:endParaRPr sz="4800">
              <a:solidFill>
                <a:srgbClr val="FFFFFF"/>
              </a:solidFill>
              <a:latin typeface="IBM Plex Sans"/>
              <a:ea typeface="IBM Plex Sans"/>
              <a:cs typeface="IBM Plex Sans"/>
              <a:sym typeface="IBM Plex Sans"/>
            </a:endParaRPr>
          </a:p>
          <a:p>
            <a:pPr indent="-533400" lvl="0" marL="457200" rtl="0" algn="r">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Subtitle for reference or short comment on title</a:t>
            </a:r>
            <a:endParaRPr sz="4800">
              <a:solidFill>
                <a:srgbClr val="FFFFFF"/>
              </a:solidFill>
              <a:latin typeface="IBM Plex Sans"/>
              <a:ea typeface="IBM Plex Sans"/>
              <a:cs typeface="IBM Plex Sans"/>
              <a:sym typeface="IBM Plex Sans"/>
            </a:endParaRPr>
          </a:p>
        </p:txBody>
      </p:sp>
      <p:sp>
        <p:nvSpPr>
          <p:cNvPr id="288" name="Google Shape;288;p13"/>
          <p:cNvSpPr txBox="1"/>
          <p:nvPr/>
        </p:nvSpPr>
        <p:spPr>
          <a:xfrm>
            <a:off x="-10214050" y="-1045350"/>
            <a:ext cx="96855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89" name="Google Shape;289;p13"/>
          <p:cNvSpPr txBox="1"/>
          <p:nvPr/>
        </p:nvSpPr>
        <p:spPr>
          <a:xfrm>
            <a:off x="-13734900" y="5939200"/>
            <a:ext cx="13206300" cy="37161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Quotation text in the center text box,  using “” or «» to demarcate. Align the overall block, including the name of the quoted individual, to be centered vertically.</a:t>
            </a:r>
            <a:endParaRPr sz="4800">
              <a:solidFill>
                <a:srgbClr val="FFFFFF"/>
              </a:solidFill>
              <a:latin typeface="IBM Plex Sans"/>
              <a:ea typeface="IBM Plex Sans"/>
              <a:cs typeface="IBM Plex Sans"/>
              <a:sym typeface="IBM Plex Sans"/>
            </a:endParaRPr>
          </a:p>
        </p:txBody>
      </p:sp>
      <p:sp>
        <p:nvSpPr>
          <p:cNvPr id="290" name="Google Shape;290;p13"/>
          <p:cNvSpPr txBox="1"/>
          <p:nvPr/>
        </p:nvSpPr>
        <p:spPr>
          <a:xfrm>
            <a:off x="-13734900" y="4467600"/>
            <a:ext cx="132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18779">
          <p15:clr>
            <a:schemeClr val="accent1"/>
          </p15:clr>
        </p15:guide>
        <p15:guide id="10" pos="4263">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Text (Gradient 4)" showMasterSp="0">
  <p:cSld name="TITLE_1_2_4_2_1_1_1">
    <p:bg>
      <p:bgPr>
        <a:gradFill>
          <a:gsLst>
            <a:gs pos="0">
              <a:srgbClr val="AB83C6"/>
            </a:gs>
            <a:gs pos="100000">
              <a:srgbClr val="CDB5DD"/>
            </a:gs>
          </a:gsLst>
          <a:lin ang="5400700" scaled="0"/>
        </a:gradFill>
      </p:bgPr>
    </p:bg>
    <p:spTree>
      <p:nvGrpSpPr>
        <p:cNvPr id="291" name="Shape 291"/>
        <p:cNvGrpSpPr/>
        <p:nvPr/>
      </p:nvGrpSpPr>
      <p:grpSpPr>
        <a:xfrm>
          <a:off x="0" y="0"/>
          <a:ext cx="0" cy="0"/>
          <a:chOff x="0" y="0"/>
          <a:chExt cx="0" cy="0"/>
        </a:xfrm>
      </p:grpSpPr>
      <p:sp>
        <p:nvSpPr>
          <p:cNvPr id="292" name="Google Shape;292;p14"/>
          <p:cNvSpPr txBox="1"/>
          <p:nvPr>
            <p:ph idx="12" type="sldNum"/>
          </p:nvPr>
        </p:nvSpPr>
        <p:spPr>
          <a:xfrm>
            <a:off x="35316000" y="19699200"/>
            <a:ext cx="576000" cy="540000"/>
          </a:xfrm>
          <a:prstGeom prst="rect">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293" name="Google Shape;293;p14"/>
          <p:cNvSpPr txBox="1"/>
          <p:nvPr>
            <p:ph type="title"/>
          </p:nvPr>
        </p:nvSpPr>
        <p:spPr>
          <a:xfrm>
            <a:off x="696125" y="685800"/>
            <a:ext cx="29115000" cy="1733400"/>
          </a:xfrm>
          <a:prstGeom prst="rect">
            <a:avLst/>
          </a:prstGeom>
          <a:noFill/>
          <a:ln>
            <a:noFill/>
          </a:ln>
        </p:spPr>
        <p:txBody>
          <a:bodyPr anchorCtr="0" anchor="b" bIns="0" lIns="0" spcFirstLastPara="1" rIns="182850" wrap="square" tIns="182850">
            <a:noAutofit/>
          </a:bodyPr>
          <a:lstStyle>
            <a:lvl1pPr lvl="0" rtl="0">
              <a:spcBef>
                <a:spcPts val="0"/>
              </a:spcBef>
              <a:spcAft>
                <a:spcPts val="0"/>
              </a:spcAft>
              <a:buNone/>
              <a:defRPr b="1" sz="82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294" name="Google Shape;294;p14"/>
          <p:cNvSpPr txBox="1"/>
          <p:nvPr>
            <p:ph idx="1" type="subTitle"/>
          </p:nvPr>
        </p:nvSpPr>
        <p:spPr>
          <a:xfrm>
            <a:off x="696125" y="2419200"/>
            <a:ext cx="29115000" cy="6810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295" name="Google Shape;295;p14"/>
          <p:cNvSpPr txBox="1"/>
          <p:nvPr>
            <p:ph idx="2" type="body"/>
          </p:nvPr>
        </p:nvSpPr>
        <p:spPr>
          <a:xfrm>
            <a:off x="685800" y="19699200"/>
            <a:ext cx="14050800" cy="540000"/>
          </a:xfrm>
          <a:prstGeom prst="rect">
            <a:avLst/>
          </a:prstGeom>
          <a:noFill/>
          <a:ln cap="flat" cmpd="sng" w="19050">
            <a:solidFill>
              <a:srgbClr val="FFFFFF"/>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
        <p:nvSpPr>
          <p:cNvPr id="296" name="Google Shape;296;p14"/>
          <p:cNvSpPr txBox="1"/>
          <p:nvPr>
            <p:ph idx="3" type="body"/>
          </p:nvPr>
        </p:nvSpPr>
        <p:spPr>
          <a:xfrm>
            <a:off x="14736600" y="19699200"/>
            <a:ext cx="20579400" cy="54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pic>
        <p:nvPicPr>
          <p:cNvPr id="297" name="Google Shape;297;p14"/>
          <p:cNvPicPr preferRelativeResize="0"/>
          <p:nvPr/>
        </p:nvPicPr>
        <p:blipFill rotWithShape="1">
          <a:blip r:embed="rId2">
            <a:alphaModFix/>
          </a:blip>
          <a:srcRect b="45115" l="0" r="0" t="0"/>
          <a:stretch/>
        </p:blipFill>
        <p:spPr>
          <a:xfrm>
            <a:off x="29811200" y="762000"/>
            <a:ext cx="6002799" cy="1568350"/>
          </a:xfrm>
          <a:prstGeom prst="rect">
            <a:avLst/>
          </a:prstGeom>
          <a:noFill/>
          <a:ln>
            <a:noFill/>
          </a:ln>
        </p:spPr>
      </p:pic>
      <p:sp>
        <p:nvSpPr>
          <p:cNvPr id="298" name="Google Shape;298;p14"/>
          <p:cNvSpPr txBox="1"/>
          <p:nvPr>
            <p:ph idx="4" type="body"/>
          </p:nvPr>
        </p:nvSpPr>
        <p:spPr>
          <a:xfrm>
            <a:off x="6768000" y="4467600"/>
            <a:ext cx="23043000" cy="11709000"/>
          </a:xfrm>
          <a:prstGeom prst="rect">
            <a:avLst/>
          </a:prstGeom>
          <a:noFill/>
          <a:ln>
            <a:noFill/>
          </a:ln>
        </p:spPr>
        <p:txBody>
          <a:bodyPr anchorCtr="0" anchor="b" bIns="684000" lIns="0" spcFirstLastPara="1" rIns="0" wrap="square" tIns="0">
            <a:noAutofit/>
          </a:bodyPr>
          <a:lstStyle>
            <a:lvl1pPr indent="-927100" lvl="0" marL="4572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1pPr>
            <a:lvl2pPr indent="-927100" lvl="1" marL="9144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2pPr>
            <a:lvl3pPr indent="-927100" lvl="2" marL="13716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3pPr>
            <a:lvl4pPr indent="-927100" lvl="3" marL="18288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4pPr>
            <a:lvl5pPr indent="-927100" lvl="4" marL="22860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5pPr>
            <a:lvl6pPr indent="-927100" lvl="5" marL="27432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6pPr>
            <a:lvl7pPr indent="-927100" lvl="6" marL="32004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7pPr>
            <a:lvl8pPr indent="-927100" lvl="7" marL="36576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8pPr>
            <a:lvl9pPr indent="-927100" lvl="8" marL="41148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9pPr>
          </a:lstStyle>
          <a:p/>
        </p:txBody>
      </p:sp>
      <p:sp>
        <p:nvSpPr>
          <p:cNvPr id="299" name="Google Shape;299;p14"/>
          <p:cNvSpPr txBox="1"/>
          <p:nvPr>
            <p:ph idx="5" type="body"/>
          </p:nvPr>
        </p:nvSpPr>
        <p:spPr>
          <a:xfrm>
            <a:off x="6757800" y="16176600"/>
            <a:ext cx="23043000" cy="1733400"/>
          </a:xfrm>
          <a:prstGeom prst="rect">
            <a:avLst/>
          </a:prstGeom>
          <a:noFill/>
          <a:ln>
            <a:noFill/>
          </a:ln>
        </p:spPr>
        <p:txBody>
          <a:bodyPr anchorCtr="0" anchor="t" bIns="0" lIns="684000" spcFirstLastPara="1" rIns="0" wrap="square" tIns="0">
            <a:noAutofit/>
          </a:bodyPr>
          <a:lstStyle>
            <a:lvl1pPr indent="-736600" lvl="0" marL="4572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1pPr>
            <a:lvl2pPr indent="-736600" lvl="1" marL="9144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2pPr>
            <a:lvl3pPr indent="-736600" lvl="2" marL="13716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3pPr>
            <a:lvl4pPr indent="-736600" lvl="3" marL="18288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4pPr>
            <a:lvl5pPr indent="-736600" lvl="4" marL="22860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5pPr>
            <a:lvl6pPr indent="-736600" lvl="5" marL="27432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6pPr>
            <a:lvl7pPr indent="-736600" lvl="6" marL="32004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7pPr>
            <a:lvl8pPr indent="-736600" lvl="7" marL="36576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8pPr>
            <a:lvl9pPr indent="-736600" lvl="8" marL="41148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9pPr>
          </a:lstStyle>
          <a:p/>
        </p:txBody>
      </p:sp>
      <p:sp>
        <p:nvSpPr>
          <p:cNvPr id="300" name="Google Shape;300;p14"/>
          <p:cNvSpPr txBox="1"/>
          <p:nvPr/>
        </p:nvSpPr>
        <p:spPr>
          <a:xfrm>
            <a:off x="696125" y="2235085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bottom-left text box is best used for the names and titles of presenters.</a:t>
            </a:r>
            <a:endParaRPr sz="4800">
              <a:solidFill>
                <a:srgbClr val="FFFFFF"/>
              </a:solidFill>
              <a:latin typeface="IBM Plex Sans"/>
              <a:ea typeface="IBM Plex Sans"/>
              <a:cs typeface="IBM Plex Sans"/>
              <a:sym typeface="IBM Plex Sans"/>
            </a:endParaRPr>
          </a:p>
        </p:txBody>
      </p:sp>
      <p:sp>
        <p:nvSpPr>
          <p:cNvPr id="301" name="Google Shape;301;p14"/>
          <p:cNvSpPr txBox="1"/>
          <p:nvPr/>
        </p:nvSpPr>
        <p:spPr>
          <a:xfrm>
            <a:off x="696125" y="2087925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02" name="Google Shape;302;p14"/>
          <p:cNvSpPr txBox="1"/>
          <p:nvPr/>
        </p:nvSpPr>
        <p:spPr>
          <a:xfrm>
            <a:off x="21984500" y="22447650"/>
            <a:ext cx="13331400" cy="20985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r">
              <a:spcBef>
                <a:spcPts val="0"/>
              </a:spcBef>
              <a:spcAft>
                <a:spcPts val="0"/>
              </a:spcAft>
              <a:buNone/>
            </a:pPr>
            <a:r>
              <a:rPr lang="en-GB" sz="4800">
                <a:solidFill>
                  <a:srgbClr val="FFFFFF"/>
                </a:solidFill>
                <a:latin typeface="IBM Plex Sans"/>
                <a:ea typeface="IBM Plex Sans"/>
                <a:cs typeface="IBM Plex Sans"/>
                <a:sym typeface="IBM Plex Sans"/>
              </a:rPr>
              <a:t>The bottom-right text box is best used for the event, date, and title of the presentation.</a:t>
            </a:r>
            <a:endParaRPr sz="4800">
              <a:solidFill>
                <a:srgbClr val="FFFFFF"/>
              </a:solidFill>
              <a:latin typeface="IBM Plex Sans"/>
              <a:ea typeface="IBM Plex Sans"/>
              <a:cs typeface="IBM Plex Sans"/>
              <a:sym typeface="IBM Plex Sans"/>
            </a:endParaRPr>
          </a:p>
        </p:txBody>
      </p:sp>
      <p:sp>
        <p:nvSpPr>
          <p:cNvPr id="303" name="Google Shape;303;p14"/>
          <p:cNvSpPr txBox="1"/>
          <p:nvPr/>
        </p:nvSpPr>
        <p:spPr>
          <a:xfrm>
            <a:off x="21984600" y="20879250"/>
            <a:ext cx="133314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r">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04" name="Google Shape;304;p14"/>
          <p:cNvSpPr txBox="1"/>
          <p:nvPr/>
        </p:nvSpPr>
        <p:spPr>
          <a:xfrm>
            <a:off x="37104425" y="-2138700"/>
            <a:ext cx="13506300" cy="43929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NYU Logo should remain unchanged unless you’re fully replacing it with a departmental lock-up. If adding a logo, place it with 0.9cm spacing to the left of or below the NYU Logo.</a:t>
            </a:r>
            <a:endParaRPr sz="4800">
              <a:solidFill>
                <a:srgbClr val="FFFFFF"/>
              </a:solidFill>
              <a:latin typeface="IBM Plex Sans"/>
              <a:ea typeface="IBM Plex Sans"/>
              <a:cs typeface="IBM Plex Sans"/>
              <a:sym typeface="IBM Plex Sans"/>
            </a:endParaRPr>
          </a:p>
        </p:txBody>
      </p:sp>
      <p:sp>
        <p:nvSpPr>
          <p:cNvPr id="305" name="Google Shape;305;p14"/>
          <p:cNvSpPr txBox="1"/>
          <p:nvPr/>
        </p:nvSpPr>
        <p:spPr>
          <a:xfrm>
            <a:off x="37104425" y="-37071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06" name="Google Shape;306;p14"/>
          <p:cNvSpPr txBox="1"/>
          <p:nvPr/>
        </p:nvSpPr>
        <p:spPr>
          <a:xfrm>
            <a:off x="35892000" y="22350850"/>
            <a:ext cx="90498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Page numbers will be added automatically.</a:t>
            </a:r>
            <a:endParaRPr sz="4800">
              <a:solidFill>
                <a:srgbClr val="FFFFFF"/>
              </a:solidFill>
              <a:latin typeface="IBM Plex Sans"/>
              <a:ea typeface="IBM Plex Sans"/>
              <a:cs typeface="IBM Plex Sans"/>
              <a:sym typeface="IBM Plex Sans"/>
            </a:endParaRPr>
          </a:p>
        </p:txBody>
      </p:sp>
      <p:sp>
        <p:nvSpPr>
          <p:cNvPr id="307" name="Google Shape;307;p14"/>
          <p:cNvSpPr txBox="1"/>
          <p:nvPr/>
        </p:nvSpPr>
        <p:spPr>
          <a:xfrm>
            <a:off x="35892000" y="20879250"/>
            <a:ext cx="9049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08" name="Google Shape;308;p14"/>
          <p:cNvSpPr txBox="1"/>
          <p:nvPr/>
        </p:nvSpPr>
        <p:spPr>
          <a:xfrm>
            <a:off x="37104600" y="14947500"/>
            <a:ext cx="13206300" cy="29625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the name of the person being quoted along with a date when possible. Use em dash on en dash “–” “—” in front of the name.</a:t>
            </a:r>
            <a:endParaRPr sz="4800">
              <a:solidFill>
                <a:srgbClr val="FFFFFF"/>
              </a:solidFill>
              <a:latin typeface="IBM Plex Sans"/>
              <a:ea typeface="IBM Plex Sans"/>
              <a:cs typeface="IBM Plex Sans"/>
              <a:sym typeface="IBM Plex Sans"/>
            </a:endParaRPr>
          </a:p>
        </p:txBody>
      </p:sp>
      <p:sp>
        <p:nvSpPr>
          <p:cNvPr id="309" name="Google Shape;309;p14"/>
          <p:cNvSpPr txBox="1"/>
          <p:nvPr/>
        </p:nvSpPr>
        <p:spPr>
          <a:xfrm>
            <a:off x="37104600" y="13475900"/>
            <a:ext cx="132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10" name="Google Shape;310;p14"/>
          <p:cNvSpPr txBox="1"/>
          <p:nvPr/>
        </p:nvSpPr>
        <p:spPr>
          <a:xfrm>
            <a:off x="6768000" y="-8606050"/>
            <a:ext cx="23043000" cy="8453700"/>
          </a:xfrm>
          <a:prstGeom prst="rect">
            <a:avLst/>
          </a:prstGeom>
          <a:solidFill>
            <a:schemeClr val="accent2"/>
          </a:solidFill>
          <a:ln>
            <a:noFill/>
          </a:ln>
        </p:spPr>
        <p:txBody>
          <a:bodyPr anchorCtr="0" anchor="ctr"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a:t>
            </a:r>
            <a:r>
              <a:rPr b="1" lang="en-GB" sz="4800" u="sng">
                <a:solidFill>
                  <a:srgbClr val="FFFFFF"/>
                </a:solidFill>
                <a:latin typeface="IBM Plex Sans"/>
                <a:ea typeface="IBM Plex Sans"/>
                <a:cs typeface="IBM Plex Sans"/>
                <a:sym typeface="IBM Plex Sans"/>
              </a:rPr>
              <a:t>View &gt; Guides &gt; Show Guides</a:t>
            </a:r>
            <a:r>
              <a:rPr b="1" lang="en-GB" sz="4800">
                <a:solidFill>
                  <a:srgbClr val="FFFFFF"/>
                </a:solidFill>
                <a:latin typeface="IBM Plex Sans"/>
                <a:ea typeface="IBM Plex Sans"/>
                <a:cs typeface="IBM Plex Sans"/>
                <a:sym typeface="IBM Plex Sans"/>
              </a:rPr>
              <a:t>)</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Keep All Content in the center</a:t>
            </a:r>
            <a:r>
              <a:rPr lang="en-GB" sz="4800">
                <a:solidFill>
                  <a:srgbClr val="FFFFFF"/>
                </a:solidFill>
                <a:latin typeface="IBM Plex Sans"/>
                <a:ea typeface="IBM Plex Sans"/>
                <a:cs typeface="IBM Plex Sans"/>
                <a:sym typeface="IBM Plex Sans"/>
              </a:rPr>
              <a:t> of the slide, within the blue guidelines.</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If adding a </a:t>
            </a:r>
            <a:r>
              <a:rPr b="1" lang="en-GB" sz="4800" u="sng">
                <a:solidFill>
                  <a:srgbClr val="FFFFFF"/>
                </a:solidFill>
                <a:latin typeface="IBM Plex Sans"/>
                <a:ea typeface="IBM Plex Sans"/>
                <a:cs typeface="IBM Plex Sans"/>
                <a:sym typeface="IBM Plex Sans"/>
              </a:rPr>
              <a:t>background image</a:t>
            </a:r>
            <a:r>
              <a:rPr lang="en-GB" sz="4800">
                <a:solidFill>
                  <a:srgbClr val="FFFFFF"/>
                </a:solidFill>
                <a:latin typeface="IBM Plex Sans"/>
                <a:ea typeface="IBM Plex Sans"/>
                <a:cs typeface="IBM Plex Sans"/>
                <a:sym typeface="IBM Plex Sans"/>
              </a:rPr>
              <a:t>, ensure it is </a:t>
            </a:r>
            <a:r>
              <a:rPr b="1" lang="en-GB" sz="4800" u="sng">
                <a:solidFill>
                  <a:srgbClr val="FFFFFF"/>
                </a:solidFill>
                <a:latin typeface="IBM Plex Sans"/>
                <a:ea typeface="IBM Plex Sans"/>
                <a:cs typeface="IBM Plex Sans"/>
                <a:sym typeface="IBM Plex Sans"/>
              </a:rPr>
              <a:t>3840x2160 pixels</a:t>
            </a:r>
            <a:r>
              <a:rPr lang="en-GB" sz="4800">
                <a:solidFill>
                  <a:srgbClr val="FFFFFF"/>
                </a:solidFill>
                <a:latin typeface="IBM Plex Sans"/>
                <a:ea typeface="IBM Plex Sans"/>
                <a:cs typeface="IBM Plex Sans"/>
                <a:sym typeface="IBM Plex Sans"/>
              </a:rPr>
              <a:t> (16:9 aspect ratio; otherwise it will be stretched)</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When changing the slide “Layout” or background, you may need to choose “Reset to Theme” from the change background dialogue.</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Make use of </a:t>
            </a:r>
            <a:r>
              <a:rPr b="1" lang="en-GB" sz="4800" u="sng">
                <a:solidFill>
                  <a:srgbClr val="FFFFFF"/>
                </a:solidFill>
                <a:latin typeface="IBM Plex Sans"/>
                <a:ea typeface="IBM Plex Sans"/>
                <a:cs typeface="IBM Plex Sans"/>
                <a:sym typeface="IBM Plex Sans"/>
              </a:rPr>
              <a:t>graphics</a:t>
            </a:r>
            <a:r>
              <a:rPr lang="en-GB" sz="4800" u="sng">
                <a:solidFill>
                  <a:srgbClr val="FFFFFF"/>
                </a:solidFill>
                <a:latin typeface="IBM Plex Sans"/>
                <a:ea typeface="IBM Plex Sans"/>
                <a:cs typeface="IBM Plex Sans"/>
                <a:sym typeface="IBM Plex Sans"/>
              </a:rPr>
              <a:t>, </a:t>
            </a:r>
            <a:r>
              <a:rPr b="1" lang="en-GB" sz="4800" u="sng">
                <a:solidFill>
                  <a:srgbClr val="FFFFFF"/>
                </a:solidFill>
                <a:latin typeface="IBM Plex Sans"/>
                <a:ea typeface="IBM Plex Sans"/>
                <a:cs typeface="IBM Plex Sans"/>
                <a:sym typeface="IBM Plex Sans"/>
              </a:rPr>
              <a:t>charts</a:t>
            </a:r>
            <a:r>
              <a:rPr lang="en-GB" sz="4800" u="sng">
                <a:solidFill>
                  <a:srgbClr val="FFFFFF"/>
                </a:solidFill>
                <a:latin typeface="IBM Plex Sans"/>
                <a:ea typeface="IBM Plex Sans"/>
                <a:cs typeface="IBM Plex Sans"/>
                <a:sym typeface="IBM Plex Sans"/>
              </a:rPr>
              <a:t>, and </a:t>
            </a:r>
            <a:r>
              <a:rPr b="1" lang="en-GB" sz="4800" u="sng">
                <a:solidFill>
                  <a:srgbClr val="FFFFFF"/>
                </a:solidFill>
                <a:latin typeface="IBM Plex Sans"/>
                <a:ea typeface="IBM Plex Sans"/>
                <a:cs typeface="IBM Plex Sans"/>
                <a:sym typeface="IBM Plex Sans"/>
              </a:rPr>
              <a:t>imagery</a:t>
            </a:r>
            <a:r>
              <a:rPr lang="en-GB" sz="4800">
                <a:solidFill>
                  <a:srgbClr val="FFFFFF"/>
                </a:solidFill>
                <a:latin typeface="IBM Plex Sans"/>
                <a:ea typeface="IBM Plex Sans"/>
                <a:cs typeface="IBM Plex Sans"/>
                <a:sym typeface="IBM Plex Sans"/>
              </a:rPr>
              <a:t> where possible in place of bullet-point lists and long paragraphs of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If presenting long text</a:t>
            </a:r>
            <a:r>
              <a:rPr lang="en-GB" sz="4800">
                <a:solidFill>
                  <a:srgbClr val="FFFFFF"/>
                </a:solidFill>
                <a:latin typeface="IBM Plex Sans"/>
                <a:ea typeface="IBM Plex Sans"/>
                <a:cs typeface="IBM Plex Sans"/>
                <a:sym typeface="IBM Plex Sans"/>
              </a:rPr>
              <a:t>, </a:t>
            </a:r>
            <a:r>
              <a:rPr b="1" lang="en-GB" sz="4800">
                <a:solidFill>
                  <a:srgbClr val="FFFFFF"/>
                </a:solidFill>
                <a:latin typeface="IBM Plex Sans"/>
                <a:ea typeface="IBM Plex Sans"/>
                <a:cs typeface="IBM Plex Sans"/>
                <a:sym typeface="IBM Plex Sans"/>
              </a:rPr>
              <a:t>draw attention to important word or phrases</a:t>
            </a:r>
            <a:r>
              <a:rPr lang="en-GB" sz="4800">
                <a:solidFill>
                  <a:srgbClr val="FFFFFF"/>
                </a:solidFill>
                <a:latin typeface="IBM Plex Sans"/>
                <a:ea typeface="IBM Plex Sans"/>
                <a:cs typeface="IBM Plex Sans"/>
                <a:sym typeface="IBM Plex Sans"/>
              </a:rPr>
              <a:t> using text formatting. Aim to keep the font size as large as possible for legibility.</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Use</a:t>
            </a:r>
            <a:r>
              <a:rPr b="1" lang="en-GB" sz="4800">
                <a:solidFill>
                  <a:srgbClr val="FFFFFF"/>
                </a:solidFill>
                <a:latin typeface="IBM Plex Sans"/>
                <a:ea typeface="IBM Plex Sans"/>
                <a:cs typeface="IBM Plex Sans"/>
                <a:sym typeface="IBM Plex Sans"/>
              </a:rPr>
              <a:t> Speaker notes</a:t>
            </a:r>
            <a:r>
              <a:rPr lang="en-GB" sz="4800">
                <a:solidFill>
                  <a:srgbClr val="FFFFFF"/>
                </a:solidFill>
                <a:latin typeface="IBM Plex Sans"/>
                <a:ea typeface="IBM Plex Sans"/>
                <a:cs typeface="IBM Plex Sans"/>
                <a:sym typeface="IBM Plex Sans"/>
              </a:rPr>
              <a:t> area to </a:t>
            </a:r>
            <a:r>
              <a:rPr b="1" lang="en-GB" sz="4800">
                <a:solidFill>
                  <a:srgbClr val="FFFFFF"/>
                </a:solidFill>
                <a:latin typeface="IBM Plex Sans"/>
                <a:ea typeface="IBM Plex Sans"/>
                <a:cs typeface="IBM Plex Sans"/>
                <a:sym typeface="IBM Plex Sans"/>
              </a:rPr>
              <a:t>remind yourself of what to say</a:t>
            </a:r>
            <a:r>
              <a:rPr lang="en-GB" sz="4800">
                <a:solidFill>
                  <a:srgbClr val="FFFFFF"/>
                </a:solidFill>
                <a:latin typeface="IBM Plex Sans"/>
                <a:ea typeface="IBM Plex Sans"/>
                <a:cs typeface="IBM Plex Sans"/>
                <a:sym typeface="IBM Plex Sans"/>
              </a:rPr>
              <a:t>.</a:t>
            </a:r>
            <a:endParaRPr sz="4800">
              <a:solidFill>
                <a:srgbClr val="FFFFFF"/>
              </a:solidFill>
              <a:latin typeface="IBM Plex Sans"/>
              <a:ea typeface="IBM Plex Sans"/>
              <a:cs typeface="IBM Plex Sans"/>
              <a:sym typeface="IBM Plex Sans"/>
            </a:endParaRPr>
          </a:p>
        </p:txBody>
      </p:sp>
      <p:sp>
        <p:nvSpPr>
          <p:cNvPr id="311" name="Google Shape;311;p14"/>
          <p:cNvSpPr txBox="1"/>
          <p:nvPr/>
        </p:nvSpPr>
        <p:spPr>
          <a:xfrm>
            <a:off x="6768000" y="-10174450"/>
            <a:ext cx="230430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12" name="Google Shape;312;p14"/>
          <p:cNvSpPr txBox="1"/>
          <p:nvPr/>
        </p:nvSpPr>
        <p:spPr>
          <a:xfrm>
            <a:off x="-10213925" y="426250"/>
            <a:ext cx="9685500" cy="2673900"/>
          </a:xfrm>
          <a:prstGeom prst="rect">
            <a:avLst/>
          </a:prstGeom>
          <a:solidFill>
            <a:schemeClr val="accent2"/>
          </a:solidFill>
          <a:ln>
            <a:noFill/>
          </a:ln>
        </p:spPr>
        <p:txBody>
          <a:bodyPr anchorCtr="0" anchor="t"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Slide Title – Keep it succinct</a:t>
            </a:r>
            <a:endParaRPr sz="4800">
              <a:solidFill>
                <a:srgbClr val="FFFFFF"/>
              </a:solidFill>
              <a:latin typeface="IBM Plex Sans"/>
              <a:ea typeface="IBM Plex Sans"/>
              <a:cs typeface="IBM Plex Sans"/>
              <a:sym typeface="IBM Plex Sans"/>
            </a:endParaRPr>
          </a:p>
          <a:p>
            <a:pPr indent="-533400" lvl="0" marL="457200" rtl="0" algn="r">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Subtitle for reference or short comment on title</a:t>
            </a:r>
            <a:endParaRPr sz="4800">
              <a:solidFill>
                <a:srgbClr val="FFFFFF"/>
              </a:solidFill>
              <a:latin typeface="IBM Plex Sans"/>
              <a:ea typeface="IBM Plex Sans"/>
              <a:cs typeface="IBM Plex Sans"/>
              <a:sym typeface="IBM Plex Sans"/>
            </a:endParaRPr>
          </a:p>
        </p:txBody>
      </p:sp>
      <p:sp>
        <p:nvSpPr>
          <p:cNvPr id="313" name="Google Shape;313;p14"/>
          <p:cNvSpPr txBox="1"/>
          <p:nvPr/>
        </p:nvSpPr>
        <p:spPr>
          <a:xfrm>
            <a:off x="-10214050" y="-1045350"/>
            <a:ext cx="96855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14" name="Google Shape;314;p14"/>
          <p:cNvSpPr txBox="1"/>
          <p:nvPr/>
        </p:nvSpPr>
        <p:spPr>
          <a:xfrm>
            <a:off x="-13734900" y="5939200"/>
            <a:ext cx="13206300" cy="37161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Quotation text in the center text box,  using “” or «» to demarcate. Align the overall block, including the name of the quoted individual, to be centered vertically.</a:t>
            </a:r>
            <a:endParaRPr sz="4800">
              <a:solidFill>
                <a:srgbClr val="FFFFFF"/>
              </a:solidFill>
              <a:latin typeface="IBM Plex Sans"/>
              <a:ea typeface="IBM Plex Sans"/>
              <a:cs typeface="IBM Plex Sans"/>
              <a:sym typeface="IBM Plex Sans"/>
            </a:endParaRPr>
          </a:p>
        </p:txBody>
      </p:sp>
      <p:sp>
        <p:nvSpPr>
          <p:cNvPr id="315" name="Google Shape;315;p14"/>
          <p:cNvSpPr txBox="1"/>
          <p:nvPr/>
        </p:nvSpPr>
        <p:spPr>
          <a:xfrm>
            <a:off x="-13734900" y="4467600"/>
            <a:ext cx="132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18779">
          <p15:clr>
            <a:schemeClr val="accent1"/>
          </p15:clr>
        </p15:guide>
        <p15:guide id="10" pos="4263">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ack Text (Light Background / Image)" showMasterSp="0">
  <p:cSld name="TITLE_1_2_4_1">
    <p:bg>
      <p:bgPr>
        <a:solidFill>
          <a:schemeClr val="lt1"/>
        </a:solidFill>
      </p:bgPr>
    </p:bg>
    <p:spTree>
      <p:nvGrpSpPr>
        <p:cNvPr id="316" name="Shape 316"/>
        <p:cNvGrpSpPr/>
        <p:nvPr/>
      </p:nvGrpSpPr>
      <p:grpSpPr>
        <a:xfrm>
          <a:off x="0" y="0"/>
          <a:ext cx="0" cy="0"/>
          <a:chOff x="0" y="0"/>
          <a:chExt cx="0" cy="0"/>
        </a:xfrm>
      </p:grpSpPr>
      <p:pic>
        <p:nvPicPr>
          <p:cNvPr descr="Gradient---White-to-Transparent---1920x1080_3.png" id="317" name="Google Shape;317;p15"/>
          <p:cNvPicPr preferRelativeResize="0"/>
          <p:nvPr/>
        </p:nvPicPr>
        <p:blipFill>
          <a:blip r:embed="rId2">
            <a:alphaModFix/>
          </a:blip>
          <a:stretch>
            <a:fillRect/>
          </a:stretch>
        </p:blipFill>
        <p:spPr>
          <a:xfrm rot="10800000">
            <a:off x="-8700" y="12915904"/>
            <a:ext cx="36576000" cy="7658096"/>
          </a:xfrm>
          <a:prstGeom prst="rect">
            <a:avLst/>
          </a:prstGeom>
          <a:noFill/>
          <a:ln>
            <a:noFill/>
          </a:ln>
        </p:spPr>
      </p:pic>
      <p:pic>
        <p:nvPicPr>
          <p:cNvPr descr="Gradient---White-to-Transparent---1920x1080_3.png" id="318" name="Google Shape;318;p15"/>
          <p:cNvPicPr preferRelativeResize="0"/>
          <p:nvPr/>
        </p:nvPicPr>
        <p:blipFill>
          <a:blip r:embed="rId2">
            <a:alphaModFix/>
          </a:blip>
          <a:stretch>
            <a:fillRect/>
          </a:stretch>
        </p:blipFill>
        <p:spPr>
          <a:xfrm>
            <a:off x="0" y="0"/>
            <a:ext cx="36576000" cy="9639302"/>
          </a:xfrm>
          <a:prstGeom prst="rect">
            <a:avLst/>
          </a:prstGeom>
          <a:noFill/>
          <a:ln>
            <a:noFill/>
          </a:ln>
        </p:spPr>
      </p:pic>
      <p:sp>
        <p:nvSpPr>
          <p:cNvPr id="319" name="Google Shape;319;p15"/>
          <p:cNvSpPr txBox="1"/>
          <p:nvPr>
            <p:ph idx="12" type="sldNum"/>
          </p:nvPr>
        </p:nvSpPr>
        <p:spPr>
          <a:xfrm>
            <a:off x="35316000" y="19699200"/>
            <a:ext cx="576000" cy="54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320" name="Google Shape;320;p15"/>
          <p:cNvSpPr txBox="1"/>
          <p:nvPr>
            <p:ph type="title"/>
          </p:nvPr>
        </p:nvSpPr>
        <p:spPr>
          <a:xfrm>
            <a:off x="696125" y="685800"/>
            <a:ext cx="29115000" cy="1733400"/>
          </a:xfrm>
          <a:prstGeom prst="rect">
            <a:avLst/>
          </a:prstGeom>
          <a:noFill/>
          <a:ln>
            <a:noFill/>
          </a:ln>
        </p:spPr>
        <p:txBody>
          <a:bodyPr anchorCtr="0" anchor="b" bIns="0" lIns="0" spcFirstLastPara="1" rIns="182850" wrap="square" tIns="182850">
            <a:noAutofit/>
          </a:bodyPr>
          <a:lstStyle>
            <a:lvl1pPr lvl="0" rtl="0">
              <a:spcBef>
                <a:spcPts val="0"/>
              </a:spcBef>
              <a:spcAft>
                <a:spcPts val="0"/>
              </a:spcAft>
              <a:buNone/>
              <a:defRPr b="1" sz="8200">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321" name="Google Shape;321;p15"/>
          <p:cNvSpPr txBox="1"/>
          <p:nvPr>
            <p:ph idx="1" type="subTitle"/>
          </p:nvPr>
        </p:nvSpPr>
        <p:spPr>
          <a:xfrm>
            <a:off x="696125" y="2419200"/>
            <a:ext cx="29115000" cy="6810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latin typeface="Montserrat"/>
                <a:ea typeface="Montserrat"/>
                <a:cs typeface="Montserrat"/>
                <a:sym typeface="Montserrat"/>
              </a:defRPr>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sp>
        <p:nvSpPr>
          <p:cNvPr id="322" name="Google Shape;322;p15"/>
          <p:cNvSpPr txBox="1"/>
          <p:nvPr>
            <p:ph idx="2" type="body"/>
          </p:nvPr>
        </p:nvSpPr>
        <p:spPr>
          <a:xfrm>
            <a:off x="685800" y="19699200"/>
            <a:ext cx="14050800" cy="54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1pPr>
            <a:lvl2pPr indent="-368300" lvl="1" marL="9144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2pPr>
            <a:lvl3pPr indent="-368300" lvl="2" marL="13716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3pPr>
            <a:lvl4pPr indent="-368300" lvl="3" marL="18288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4pPr>
            <a:lvl5pPr indent="-368300" lvl="4" marL="22860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5pPr>
            <a:lvl6pPr indent="-368300" lvl="5" marL="27432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6pPr>
            <a:lvl7pPr indent="-368300" lvl="6" marL="32004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7pPr>
            <a:lvl8pPr indent="-368300" lvl="7" marL="36576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8pPr>
            <a:lvl9pPr indent="-368300" lvl="8" marL="41148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9pPr>
          </a:lstStyle>
          <a:p/>
        </p:txBody>
      </p:sp>
      <p:sp>
        <p:nvSpPr>
          <p:cNvPr id="323" name="Google Shape;323;p15"/>
          <p:cNvSpPr txBox="1"/>
          <p:nvPr>
            <p:ph idx="3" type="body"/>
          </p:nvPr>
        </p:nvSpPr>
        <p:spPr>
          <a:xfrm>
            <a:off x="14736600" y="19699200"/>
            <a:ext cx="20579400" cy="54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1pPr>
            <a:lvl2pPr indent="-368300" lvl="1" marL="9144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2pPr>
            <a:lvl3pPr indent="-368300" lvl="2" marL="13716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3pPr>
            <a:lvl4pPr indent="-368300" lvl="3" marL="18288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4pPr>
            <a:lvl5pPr indent="-368300" lvl="4" marL="22860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5pPr>
            <a:lvl6pPr indent="-368300" lvl="5" marL="27432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6pPr>
            <a:lvl7pPr indent="-368300" lvl="6" marL="32004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7pPr>
            <a:lvl8pPr indent="-368300" lvl="7" marL="36576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8pPr>
            <a:lvl9pPr indent="-368300" lvl="8" marL="41148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9pPr>
          </a:lstStyle>
          <a:p/>
        </p:txBody>
      </p:sp>
      <p:sp>
        <p:nvSpPr>
          <p:cNvPr id="324" name="Google Shape;324;p15"/>
          <p:cNvSpPr txBox="1"/>
          <p:nvPr>
            <p:ph idx="4" type="body"/>
          </p:nvPr>
        </p:nvSpPr>
        <p:spPr>
          <a:xfrm>
            <a:off x="6768000" y="4467600"/>
            <a:ext cx="23043000" cy="11709000"/>
          </a:xfrm>
          <a:prstGeom prst="rect">
            <a:avLst/>
          </a:prstGeom>
          <a:noFill/>
          <a:ln>
            <a:noFill/>
          </a:ln>
        </p:spPr>
        <p:txBody>
          <a:bodyPr anchorCtr="0" anchor="b" bIns="684000" lIns="0" spcFirstLastPara="1" rIns="0" wrap="square" tIns="0">
            <a:noAutofit/>
          </a:bodyPr>
          <a:lstStyle>
            <a:lvl1pPr indent="-927100" lvl="0" marL="457200" rtl="0">
              <a:spcBef>
                <a:spcPts val="0"/>
              </a:spcBef>
              <a:spcAft>
                <a:spcPts val="0"/>
              </a:spcAft>
              <a:buSzPts val="11000"/>
              <a:buFont typeface="IBM Plex Sans"/>
              <a:buChar char="●"/>
              <a:defRPr b="1" i="1" sz="11000">
                <a:latin typeface="IBM Plex Sans"/>
                <a:ea typeface="IBM Plex Sans"/>
                <a:cs typeface="IBM Plex Sans"/>
                <a:sym typeface="IBM Plex Sans"/>
              </a:defRPr>
            </a:lvl1pPr>
            <a:lvl2pPr indent="-927100" lvl="1" marL="914400" rtl="0">
              <a:spcBef>
                <a:spcPts val="0"/>
              </a:spcBef>
              <a:spcAft>
                <a:spcPts val="0"/>
              </a:spcAft>
              <a:buSzPts val="11000"/>
              <a:buFont typeface="IBM Plex Sans"/>
              <a:buChar char="○"/>
              <a:defRPr b="1" i="1" sz="11000">
                <a:latin typeface="IBM Plex Sans"/>
                <a:ea typeface="IBM Plex Sans"/>
                <a:cs typeface="IBM Plex Sans"/>
                <a:sym typeface="IBM Plex Sans"/>
              </a:defRPr>
            </a:lvl2pPr>
            <a:lvl3pPr indent="-927100" lvl="2" marL="1371600" rtl="0">
              <a:spcBef>
                <a:spcPts val="0"/>
              </a:spcBef>
              <a:spcAft>
                <a:spcPts val="0"/>
              </a:spcAft>
              <a:buSzPts val="11000"/>
              <a:buFont typeface="IBM Plex Sans"/>
              <a:buChar char="■"/>
              <a:defRPr b="1" i="1" sz="11000">
                <a:latin typeface="IBM Plex Sans"/>
                <a:ea typeface="IBM Plex Sans"/>
                <a:cs typeface="IBM Plex Sans"/>
                <a:sym typeface="IBM Plex Sans"/>
              </a:defRPr>
            </a:lvl3pPr>
            <a:lvl4pPr indent="-927100" lvl="3" marL="1828800" rtl="0">
              <a:spcBef>
                <a:spcPts val="0"/>
              </a:spcBef>
              <a:spcAft>
                <a:spcPts val="0"/>
              </a:spcAft>
              <a:buSzPts val="11000"/>
              <a:buFont typeface="IBM Plex Sans"/>
              <a:buChar char="●"/>
              <a:defRPr b="1" i="1" sz="11000">
                <a:latin typeface="IBM Plex Sans"/>
                <a:ea typeface="IBM Plex Sans"/>
                <a:cs typeface="IBM Plex Sans"/>
                <a:sym typeface="IBM Plex Sans"/>
              </a:defRPr>
            </a:lvl4pPr>
            <a:lvl5pPr indent="-927100" lvl="4" marL="2286000" rtl="0">
              <a:spcBef>
                <a:spcPts val="0"/>
              </a:spcBef>
              <a:spcAft>
                <a:spcPts val="0"/>
              </a:spcAft>
              <a:buSzPts val="11000"/>
              <a:buFont typeface="IBM Plex Sans"/>
              <a:buChar char="○"/>
              <a:defRPr b="1" i="1" sz="11000">
                <a:latin typeface="IBM Plex Sans"/>
                <a:ea typeface="IBM Plex Sans"/>
                <a:cs typeface="IBM Plex Sans"/>
                <a:sym typeface="IBM Plex Sans"/>
              </a:defRPr>
            </a:lvl5pPr>
            <a:lvl6pPr indent="-927100" lvl="5" marL="2743200" rtl="0">
              <a:spcBef>
                <a:spcPts val="0"/>
              </a:spcBef>
              <a:spcAft>
                <a:spcPts val="0"/>
              </a:spcAft>
              <a:buSzPts val="11000"/>
              <a:buFont typeface="IBM Plex Sans"/>
              <a:buChar char="■"/>
              <a:defRPr b="1" i="1" sz="11000">
                <a:latin typeface="IBM Plex Sans"/>
                <a:ea typeface="IBM Plex Sans"/>
                <a:cs typeface="IBM Plex Sans"/>
                <a:sym typeface="IBM Plex Sans"/>
              </a:defRPr>
            </a:lvl6pPr>
            <a:lvl7pPr indent="-927100" lvl="6" marL="3200400" rtl="0">
              <a:spcBef>
                <a:spcPts val="0"/>
              </a:spcBef>
              <a:spcAft>
                <a:spcPts val="0"/>
              </a:spcAft>
              <a:buSzPts val="11000"/>
              <a:buFont typeface="IBM Plex Sans"/>
              <a:buChar char="●"/>
              <a:defRPr b="1" i="1" sz="11000">
                <a:latin typeface="IBM Plex Sans"/>
                <a:ea typeface="IBM Plex Sans"/>
                <a:cs typeface="IBM Plex Sans"/>
                <a:sym typeface="IBM Plex Sans"/>
              </a:defRPr>
            </a:lvl7pPr>
            <a:lvl8pPr indent="-927100" lvl="7" marL="3657600" rtl="0">
              <a:spcBef>
                <a:spcPts val="0"/>
              </a:spcBef>
              <a:spcAft>
                <a:spcPts val="0"/>
              </a:spcAft>
              <a:buSzPts val="11000"/>
              <a:buFont typeface="IBM Plex Sans"/>
              <a:buChar char="○"/>
              <a:defRPr b="1" i="1" sz="11000">
                <a:latin typeface="IBM Plex Sans"/>
                <a:ea typeface="IBM Plex Sans"/>
                <a:cs typeface="IBM Plex Sans"/>
                <a:sym typeface="IBM Plex Sans"/>
              </a:defRPr>
            </a:lvl8pPr>
            <a:lvl9pPr indent="-927100" lvl="8" marL="4114800" rtl="0">
              <a:spcBef>
                <a:spcPts val="0"/>
              </a:spcBef>
              <a:spcAft>
                <a:spcPts val="0"/>
              </a:spcAft>
              <a:buSzPts val="11000"/>
              <a:buFont typeface="IBM Plex Sans"/>
              <a:buChar char="■"/>
              <a:defRPr b="1" i="1" sz="11000">
                <a:latin typeface="IBM Plex Sans"/>
                <a:ea typeface="IBM Plex Sans"/>
                <a:cs typeface="IBM Plex Sans"/>
                <a:sym typeface="IBM Plex Sans"/>
              </a:defRPr>
            </a:lvl9pPr>
          </a:lstStyle>
          <a:p/>
        </p:txBody>
      </p:sp>
      <p:sp>
        <p:nvSpPr>
          <p:cNvPr id="325" name="Google Shape;325;p15"/>
          <p:cNvSpPr txBox="1"/>
          <p:nvPr>
            <p:ph idx="5" type="body"/>
          </p:nvPr>
        </p:nvSpPr>
        <p:spPr>
          <a:xfrm>
            <a:off x="6757800" y="16176600"/>
            <a:ext cx="23043000" cy="1733400"/>
          </a:xfrm>
          <a:prstGeom prst="rect">
            <a:avLst/>
          </a:prstGeom>
          <a:noFill/>
          <a:ln>
            <a:noFill/>
          </a:ln>
        </p:spPr>
        <p:txBody>
          <a:bodyPr anchorCtr="0" anchor="t" bIns="0" lIns="684000" spcFirstLastPara="1" rIns="0" wrap="square" tIns="0">
            <a:noAutofit/>
          </a:bodyPr>
          <a:lstStyle>
            <a:lvl1pPr indent="-736600" lvl="0" marL="457200" rtl="0" algn="r">
              <a:spcBef>
                <a:spcPts val="0"/>
              </a:spcBef>
              <a:spcAft>
                <a:spcPts val="0"/>
              </a:spcAft>
              <a:buSzPts val="8000"/>
              <a:buFont typeface="IBM Plex Sans"/>
              <a:buChar char="●"/>
              <a:defRPr sz="8000">
                <a:latin typeface="IBM Plex Sans"/>
                <a:ea typeface="IBM Plex Sans"/>
                <a:cs typeface="IBM Plex Sans"/>
                <a:sym typeface="IBM Plex Sans"/>
              </a:defRPr>
            </a:lvl1pPr>
            <a:lvl2pPr indent="-736600" lvl="1" marL="914400" rtl="0" algn="r">
              <a:spcBef>
                <a:spcPts val="0"/>
              </a:spcBef>
              <a:spcAft>
                <a:spcPts val="0"/>
              </a:spcAft>
              <a:buSzPts val="8000"/>
              <a:buFont typeface="IBM Plex Sans"/>
              <a:buChar char="○"/>
              <a:defRPr sz="8000">
                <a:latin typeface="IBM Plex Sans"/>
                <a:ea typeface="IBM Plex Sans"/>
                <a:cs typeface="IBM Plex Sans"/>
                <a:sym typeface="IBM Plex Sans"/>
              </a:defRPr>
            </a:lvl2pPr>
            <a:lvl3pPr indent="-736600" lvl="2" marL="1371600" rtl="0" algn="r">
              <a:spcBef>
                <a:spcPts val="0"/>
              </a:spcBef>
              <a:spcAft>
                <a:spcPts val="0"/>
              </a:spcAft>
              <a:buSzPts val="8000"/>
              <a:buFont typeface="IBM Plex Sans"/>
              <a:buChar char="■"/>
              <a:defRPr sz="8000">
                <a:latin typeface="IBM Plex Sans"/>
                <a:ea typeface="IBM Plex Sans"/>
                <a:cs typeface="IBM Plex Sans"/>
                <a:sym typeface="IBM Plex Sans"/>
              </a:defRPr>
            </a:lvl3pPr>
            <a:lvl4pPr indent="-736600" lvl="3" marL="1828800" rtl="0" algn="r">
              <a:spcBef>
                <a:spcPts val="0"/>
              </a:spcBef>
              <a:spcAft>
                <a:spcPts val="0"/>
              </a:spcAft>
              <a:buSzPts val="8000"/>
              <a:buFont typeface="IBM Plex Sans"/>
              <a:buChar char="●"/>
              <a:defRPr sz="8000">
                <a:latin typeface="IBM Plex Sans"/>
                <a:ea typeface="IBM Plex Sans"/>
                <a:cs typeface="IBM Plex Sans"/>
                <a:sym typeface="IBM Plex Sans"/>
              </a:defRPr>
            </a:lvl4pPr>
            <a:lvl5pPr indent="-736600" lvl="4" marL="2286000" rtl="0" algn="r">
              <a:spcBef>
                <a:spcPts val="0"/>
              </a:spcBef>
              <a:spcAft>
                <a:spcPts val="0"/>
              </a:spcAft>
              <a:buSzPts val="8000"/>
              <a:buFont typeface="IBM Plex Sans"/>
              <a:buChar char="○"/>
              <a:defRPr sz="8000">
                <a:latin typeface="IBM Plex Sans"/>
                <a:ea typeface="IBM Plex Sans"/>
                <a:cs typeface="IBM Plex Sans"/>
                <a:sym typeface="IBM Plex Sans"/>
              </a:defRPr>
            </a:lvl5pPr>
            <a:lvl6pPr indent="-736600" lvl="5" marL="2743200" rtl="0" algn="r">
              <a:spcBef>
                <a:spcPts val="0"/>
              </a:spcBef>
              <a:spcAft>
                <a:spcPts val="0"/>
              </a:spcAft>
              <a:buSzPts val="8000"/>
              <a:buFont typeface="IBM Plex Sans"/>
              <a:buChar char="■"/>
              <a:defRPr sz="8000">
                <a:latin typeface="IBM Plex Sans"/>
                <a:ea typeface="IBM Plex Sans"/>
                <a:cs typeface="IBM Plex Sans"/>
                <a:sym typeface="IBM Plex Sans"/>
              </a:defRPr>
            </a:lvl6pPr>
            <a:lvl7pPr indent="-736600" lvl="6" marL="3200400" rtl="0" algn="r">
              <a:spcBef>
                <a:spcPts val="0"/>
              </a:spcBef>
              <a:spcAft>
                <a:spcPts val="0"/>
              </a:spcAft>
              <a:buSzPts val="8000"/>
              <a:buFont typeface="IBM Plex Sans"/>
              <a:buChar char="●"/>
              <a:defRPr sz="8000">
                <a:latin typeface="IBM Plex Sans"/>
                <a:ea typeface="IBM Plex Sans"/>
                <a:cs typeface="IBM Plex Sans"/>
                <a:sym typeface="IBM Plex Sans"/>
              </a:defRPr>
            </a:lvl7pPr>
            <a:lvl8pPr indent="-736600" lvl="7" marL="3657600" rtl="0" algn="r">
              <a:spcBef>
                <a:spcPts val="0"/>
              </a:spcBef>
              <a:spcAft>
                <a:spcPts val="0"/>
              </a:spcAft>
              <a:buSzPts val="8000"/>
              <a:buFont typeface="IBM Plex Sans"/>
              <a:buChar char="○"/>
              <a:defRPr sz="8000">
                <a:latin typeface="IBM Plex Sans"/>
                <a:ea typeface="IBM Plex Sans"/>
                <a:cs typeface="IBM Plex Sans"/>
                <a:sym typeface="IBM Plex Sans"/>
              </a:defRPr>
            </a:lvl8pPr>
            <a:lvl9pPr indent="-736600" lvl="8" marL="4114800" rtl="0" algn="r">
              <a:spcBef>
                <a:spcPts val="0"/>
              </a:spcBef>
              <a:spcAft>
                <a:spcPts val="0"/>
              </a:spcAft>
              <a:buSzPts val="8000"/>
              <a:buFont typeface="IBM Plex Sans"/>
              <a:buChar char="■"/>
              <a:defRPr sz="8000">
                <a:latin typeface="IBM Plex Sans"/>
                <a:ea typeface="IBM Plex Sans"/>
                <a:cs typeface="IBM Plex Sans"/>
                <a:sym typeface="IBM Plex Sans"/>
              </a:defRPr>
            </a:lvl9pPr>
          </a:lstStyle>
          <a:p/>
        </p:txBody>
      </p:sp>
      <p:pic>
        <p:nvPicPr>
          <p:cNvPr descr="NYUAD Engineering Division Logo RGB Black on White_600dpi.png" id="326" name="Google Shape;326;p15"/>
          <p:cNvPicPr preferRelativeResize="0"/>
          <p:nvPr/>
        </p:nvPicPr>
        <p:blipFill rotWithShape="1">
          <a:blip r:embed="rId3">
            <a:alphaModFix/>
          </a:blip>
          <a:srcRect b="44524" l="0" r="0" t="0"/>
          <a:stretch/>
        </p:blipFill>
        <p:spPr>
          <a:xfrm>
            <a:off x="29262102" y="264301"/>
            <a:ext cx="6936698" cy="2154901"/>
          </a:xfrm>
          <a:prstGeom prst="rect">
            <a:avLst/>
          </a:prstGeom>
          <a:noFill/>
          <a:ln>
            <a:noFill/>
          </a:ln>
        </p:spPr>
      </p:pic>
      <p:sp>
        <p:nvSpPr>
          <p:cNvPr id="327" name="Google Shape;327;p15"/>
          <p:cNvSpPr txBox="1"/>
          <p:nvPr/>
        </p:nvSpPr>
        <p:spPr>
          <a:xfrm>
            <a:off x="696125" y="2235085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bottom-left text box is best used for the names and titles of presenters.</a:t>
            </a:r>
            <a:endParaRPr sz="4800">
              <a:solidFill>
                <a:srgbClr val="FFFFFF"/>
              </a:solidFill>
              <a:latin typeface="IBM Plex Sans"/>
              <a:ea typeface="IBM Plex Sans"/>
              <a:cs typeface="IBM Plex Sans"/>
              <a:sym typeface="IBM Plex Sans"/>
            </a:endParaRPr>
          </a:p>
        </p:txBody>
      </p:sp>
      <p:sp>
        <p:nvSpPr>
          <p:cNvPr id="328" name="Google Shape;328;p15"/>
          <p:cNvSpPr txBox="1"/>
          <p:nvPr/>
        </p:nvSpPr>
        <p:spPr>
          <a:xfrm>
            <a:off x="696125" y="2087925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29" name="Google Shape;329;p15"/>
          <p:cNvSpPr txBox="1"/>
          <p:nvPr/>
        </p:nvSpPr>
        <p:spPr>
          <a:xfrm>
            <a:off x="21984500" y="22447650"/>
            <a:ext cx="13331400" cy="20985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r">
              <a:spcBef>
                <a:spcPts val="0"/>
              </a:spcBef>
              <a:spcAft>
                <a:spcPts val="0"/>
              </a:spcAft>
              <a:buNone/>
            </a:pPr>
            <a:r>
              <a:rPr lang="en-GB" sz="4800">
                <a:solidFill>
                  <a:srgbClr val="FFFFFF"/>
                </a:solidFill>
                <a:latin typeface="IBM Plex Sans"/>
                <a:ea typeface="IBM Plex Sans"/>
                <a:cs typeface="IBM Plex Sans"/>
                <a:sym typeface="IBM Plex Sans"/>
              </a:rPr>
              <a:t>The bottom-right text box is best used for the event, date, and title of the presentation.</a:t>
            </a:r>
            <a:endParaRPr sz="4800">
              <a:solidFill>
                <a:srgbClr val="FFFFFF"/>
              </a:solidFill>
              <a:latin typeface="IBM Plex Sans"/>
              <a:ea typeface="IBM Plex Sans"/>
              <a:cs typeface="IBM Plex Sans"/>
              <a:sym typeface="IBM Plex Sans"/>
            </a:endParaRPr>
          </a:p>
        </p:txBody>
      </p:sp>
      <p:sp>
        <p:nvSpPr>
          <p:cNvPr id="330" name="Google Shape;330;p15"/>
          <p:cNvSpPr txBox="1"/>
          <p:nvPr/>
        </p:nvSpPr>
        <p:spPr>
          <a:xfrm>
            <a:off x="21984600" y="20879250"/>
            <a:ext cx="133314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r">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31" name="Google Shape;331;p15"/>
          <p:cNvSpPr txBox="1"/>
          <p:nvPr/>
        </p:nvSpPr>
        <p:spPr>
          <a:xfrm>
            <a:off x="37104425" y="-2138700"/>
            <a:ext cx="13506300" cy="43929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NYU Logo should remain unchanged unless you’re fully replacing it with a departmental lock-up. If adding a logo, place it with 0.9cm spacing to the left of or below the NYU Logo.</a:t>
            </a:r>
            <a:endParaRPr sz="4800">
              <a:solidFill>
                <a:srgbClr val="FFFFFF"/>
              </a:solidFill>
              <a:latin typeface="IBM Plex Sans"/>
              <a:ea typeface="IBM Plex Sans"/>
              <a:cs typeface="IBM Plex Sans"/>
              <a:sym typeface="IBM Plex Sans"/>
            </a:endParaRPr>
          </a:p>
        </p:txBody>
      </p:sp>
      <p:sp>
        <p:nvSpPr>
          <p:cNvPr id="332" name="Google Shape;332;p15"/>
          <p:cNvSpPr txBox="1"/>
          <p:nvPr/>
        </p:nvSpPr>
        <p:spPr>
          <a:xfrm>
            <a:off x="37104425" y="-37071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33" name="Google Shape;333;p15"/>
          <p:cNvSpPr txBox="1"/>
          <p:nvPr/>
        </p:nvSpPr>
        <p:spPr>
          <a:xfrm>
            <a:off x="35892000" y="22350850"/>
            <a:ext cx="90498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Page numbers will be added automatically.</a:t>
            </a:r>
            <a:endParaRPr sz="4800">
              <a:solidFill>
                <a:srgbClr val="FFFFFF"/>
              </a:solidFill>
              <a:latin typeface="IBM Plex Sans"/>
              <a:ea typeface="IBM Plex Sans"/>
              <a:cs typeface="IBM Plex Sans"/>
              <a:sym typeface="IBM Plex Sans"/>
            </a:endParaRPr>
          </a:p>
        </p:txBody>
      </p:sp>
      <p:sp>
        <p:nvSpPr>
          <p:cNvPr id="334" name="Google Shape;334;p15"/>
          <p:cNvSpPr txBox="1"/>
          <p:nvPr/>
        </p:nvSpPr>
        <p:spPr>
          <a:xfrm>
            <a:off x="35892000" y="20879250"/>
            <a:ext cx="9049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35" name="Google Shape;335;p15"/>
          <p:cNvSpPr txBox="1"/>
          <p:nvPr/>
        </p:nvSpPr>
        <p:spPr>
          <a:xfrm>
            <a:off x="37104750" y="14947500"/>
            <a:ext cx="13206300" cy="29625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the name of the person being quoted along with a date when possible. Use em dash on en dash “–” “—” in front of the name.</a:t>
            </a:r>
            <a:endParaRPr sz="4800">
              <a:solidFill>
                <a:srgbClr val="FFFFFF"/>
              </a:solidFill>
              <a:latin typeface="IBM Plex Sans"/>
              <a:ea typeface="IBM Plex Sans"/>
              <a:cs typeface="IBM Plex Sans"/>
              <a:sym typeface="IBM Plex Sans"/>
            </a:endParaRPr>
          </a:p>
        </p:txBody>
      </p:sp>
      <p:sp>
        <p:nvSpPr>
          <p:cNvPr id="336" name="Google Shape;336;p15"/>
          <p:cNvSpPr txBox="1"/>
          <p:nvPr/>
        </p:nvSpPr>
        <p:spPr>
          <a:xfrm>
            <a:off x="37104600" y="13475900"/>
            <a:ext cx="132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37" name="Google Shape;337;p15"/>
          <p:cNvSpPr txBox="1"/>
          <p:nvPr/>
        </p:nvSpPr>
        <p:spPr>
          <a:xfrm>
            <a:off x="-13734900" y="5939200"/>
            <a:ext cx="13206300" cy="37161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Quotation text in the center text box,  using “” or «» to demarcate. Align the overall block, including the name of the quoted individual, to be centered vertically.</a:t>
            </a:r>
            <a:endParaRPr sz="4800">
              <a:solidFill>
                <a:srgbClr val="FFFFFF"/>
              </a:solidFill>
              <a:latin typeface="IBM Plex Sans"/>
              <a:ea typeface="IBM Plex Sans"/>
              <a:cs typeface="IBM Plex Sans"/>
              <a:sym typeface="IBM Plex Sans"/>
            </a:endParaRPr>
          </a:p>
        </p:txBody>
      </p:sp>
      <p:sp>
        <p:nvSpPr>
          <p:cNvPr id="338" name="Google Shape;338;p15"/>
          <p:cNvSpPr txBox="1"/>
          <p:nvPr/>
        </p:nvSpPr>
        <p:spPr>
          <a:xfrm>
            <a:off x="-13734900" y="4467600"/>
            <a:ext cx="132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39" name="Google Shape;339;p15"/>
          <p:cNvSpPr txBox="1"/>
          <p:nvPr/>
        </p:nvSpPr>
        <p:spPr>
          <a:xfrm>
            <a:off x="6768000" y="-8606050"/>
            <a:ext cx="23043000" cy="8453700"/>
          </a:xfrm>
          <a:prstGeom prst="rect">
            <a:avLst/>
          </a:prstGeom>
          <a:solidFill>
            <a:schemeClr val="accent2"/>
          </a:solidFill>
          <a:ln>
            <a:noFill/>
          </a:ln>
        </p:spPr>
        <p:txBody>
          <a:bodyPr anchorCtr="0" anchor="ctr"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a:t>
            </a:r>
            <a:r>
              <a:rPr b="1" lang="en-GB" sz="4800" u="sng">
                <a:solidFill>
                  <a:srgbClr val="FFFFFF"/>
                </a:solidFill>
                <a:latin typeface="IBM Plex Sans"/>
                <a:ea typeface="IBM Plex Sans"/>
                <a:cs typeface="IBM Plex Sans"/>
                <a:sym typeface="IBM Plex Sans"/>
              </a:rPr>
              <a:t>View &gt; Guides &gt; Show Guides</a:t>
            </a:r>
            <a:r>
              <a:rPr b="1" lang="en-GB" sz="4800">
                <a:solidFill>
                  <a:srgbClr val="FFFFFF"/>
                </a:solidFill>
                <a:latin typeface="IBM Plex Sans"/>
                <a:ea typeface="IBM Plex Sans"/>
                <a:cs typeface="IBM Plex Sans"/>
                <a:sym typeface="IBM Plex Sans"/>
              </a:rPr>
              <a:t>)</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Keep All Content in the center</a:t>
            </a:r>
            <a:r>
              <a:rPr lang="en-GB" sz="4800">
                <a:solidFill>
                  <a:srgbClr val="FFFFFF"/>
                </a:solidFill>
                <a:latin typeface="IBM Plex Sans"/>
                <a:ea typeface="IBM Plex Sans"/>
                <a:cs typeface="IBM Plex Sans"/>
                <a:sym typeface="IBM Plex Sans"/>
              </a:rPr>
              <a:t> of the slide, within the blue guidelines.</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If adding a </a:t>
            </a:r>
            <a:r>
              <a:rPr b="1" lang="en-GB" sz="4800" u="sng">
                <a:solidFill>
                  <a:srgbClr val="FFFFFF"/>
                </a:solidFill>
                <a:latin typeface="IBM Plex Sans"/>
                <a:ea typeface="IBM Plex Sans"/>
                <a:cs typeface="IBM Plex Sans"/>
                <a:sym typeface="IBM Plex Sans"/>
              </a:rPr>
              <a:t>background image</a:t>
            </a:r>
            <a:r>
              <a:rPr lang="en-GB" sz="4800">
                <a:solidFill>
                  <a:srgbClr val="FFFFFF"/>
                </a:solidFill>
                <a:latin typeface="IBM Plex Sans"/>
                <a:ea typeface="IBM Plex Sans"/>
                <a:cs typeface="IBM Plex Sans"/>
                <a:sym typeface="IBM Plex Sans"/>
              </a:rPr>
              <a:t>, ensure it is </a:t>
            </a:r>
            <a:r>
              <a:rPr b="1" lang="en-GB" sz="4800" u="sng">
                <a:solidFill>
                  <a:srgbClr val="FFFFFF"/>
                </a:solidFill>
                <a:latin typeface="IBM Plex Sans"/>
                <a:ea typeface="IBM Plex Sans"/>
                <a:cs typeface="IBM Plex Sans"/>
                <a:sym typeface="IBM Plex Sans"/>
              </a:rPr>
              <a:t>3840x2160 pixels</a:t>
            </a:r>
            <a:r>
              <a:rPr lang="en-GB" sz="4800">
                <a:solidFill>
                  <a:srgbClr val="FFFFFF"/>
                </a:solidFill>
                <a:latin typeface="IBM Plex Sans"/>
                <a:ea typeface="IBM Plex Sans"/>
                <a:cs typeface="IBM Plex Sans"/>
                <a:sym typeface="IBM Plex Sans"/>
              </a:rPr>
              <a:t> (16:9 aspect ratio; otherwise it will be stretched)</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When changing the slide “Layout” or background, you may need to choose “Reset to Theme” from the change background dialogue.</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Make use of </a:t>
            </a:r>
            <a:r>
              <a:rPr b="1" lang="en-GB" sz="4800" u="sng">
                <a:solidFill>
                  <a:srgbClr val="FFFFFF"/>
                </a:solidFill>
                <a:latin typeface="IBM Plex Sans"/>
                <a:ea typeface="IBM Plex Sans"/>
                <a:cs typeface="IBM Plex Sans"/>
                <a:sym typeface="IBM Plex Sans"/>
              </a:rPr>
              <a:t>graphics</a:t>
            </a:r>
            <a:r>
              <a:rPr lang="en-GB" sz="4800" u="sng">
                <a:solidFill>
                  <a:srgbClr val="FFFFFF"/>
                </a:solidFill>
                <a:latin typeface="IBM Plex Sans"/>
                <a:ea typeface="IBM Plex Sans"/>
                <a:cs typeface="IBM Plex Sans"/>
                <a:sym typeface="IBM Plex Sans"/>
              </a:rPr>
              <a:t>, </a:t>
            </a:r>
            <a:r>
              <a:rPr b="1" lang="en-GB" sz="4800" u="sng">
                <a:solidFill>
                  <a:srgbClr val="FFFFFF"/>
                </a:solidFill>
                <a:latin typeface="IBM Plex Sans"/>
                <a:ea typeface="IBM Plex Sans"/>
                <a:cs typeface="IBM Plex Sans"/>
                <a:sym typeface="IBM Plex Sans"/>
              </a:rPr>
              <a:t>charts</a:t>
            </a:r>
            <a:r>
              <a:rPr lang="en-GB" sz="4800" u="sng">
                <a:solidFill>
                  <a:srgbClr val="FFFFFF"/>
                </a:solidFill>
                <a:latin typeface="IBM Plex Sans"/>
                <a:ea typeface="IBM Plex Sans"/>
                <a:cs typeface="IBM Plex Sans"/>
                <a:sym typeface="IBM Plex Sans"/>
              </a:rPr>
              <a:t>, and </a:t>
            </a:r>
            <a:r>
              <a:rPr b="1" lang="en-GB" sz="4800" u="sng">
                <a:solidFill>
                  <a:srgbClr val="FFFFFF"/>
                </a:solidFill>
                <a:latin typeface="IBM Plex Sans"/>
                <a:ea typeface="IBM Plex Sans"/>
                <a:cs typeface="IBM Plex Sans"/>
                <a:sym typeface="IBM Plex Sans"/>
              </a:rPr>
              <a:t>imagery</a:t>
            </a:r>
            <a:r>
              <a:rPr lang="en-GB" sz="4800">
                <a:solidFill>
                  <a:srgbClr val="FFFFFF"/>
                </a:solidFill>
                <a:latin typeface="IBM Plex Sans"/>
                <a:ea typeface="IBM Plex Sans"/>
                <a:cs typeface="IBM Plex Sans"/>
                <a:sym typeface="IBM Plex Sans"/>
              </a:rPr>
              <a:t> where possible in place of bullet-point lists and long paragraphs of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If presenting long text</a:t>
            </a:r>
            <a:r>
              <a:rPr lang="en-GB" sz="4800">
                <a:solidFill>
                  <a:srgbClr val="FFFFFF"/>
                </a:solidFill>
                <a:latin typeface="IBM Plex Sans"/>
                <a:ea typeface="IBM Plex Sans"/>
                <a:cs typeface="IBM Plex Sans"/>
                <a:sym typeface="IBM Plex Sans"/>
              </a:rPr>
              <a:t>, </a:t>
            </a:r>
            <a:r>
              <a:rPr b="1" lang="en-GB" sz="4800">
                <a:solidFill>
                  <a:srgbClr val="FFFFFF"/>
                </a:solidFill>
                <a:latin typeface="IBM Plex Sans"/>
                <a:ea typeface="IBM Plex Sans"/>
                <a:cs typeface="IBM Plex Sans"/>
                <a:sym typeface="IBM Plex Sans"/>
              </a:rPr>
              <a:t>draw attention to important word or phrases</a:t>
            </a:r>
            <a:r>
              <a:rPr lang="en-GB" sz="4800">
                <a:solidFill>
                  <a:srgbClr val="FFFFFF"/>
                </a:solidFill>
                <a:latin typeface="IBM Plex Sans"/>
                <a:ea typeface="IBM Plex Sans"/>
                <a:cs typeface="IBM Plex Sans"/>
                <a:sym typeface="IBM Plex Sans"/>
              </a:rPr>
              <a:t> using text formatting. Aim to keep the font size as large as possible for legibility.</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Use</a:t>
            </a:r>
            <a:r>
              <a:rPr b="1" lang="en-GB" sz="4800">
                <a:solidFill>
                  <a:srgbClr val="FFFFFF"/>
                </a:solidFill>
                <a:latin typeface="IBM Plex Sans"/>
                <a:ea typeface="IBM Plex Sans"/>
                <a:cs typeface="IBM Plex Sans"/>
                <a:sym typeface="IBM Plex Sans"/>
              </a:rPr>
              <a:t> Speaker notes</a:t>
            </a:r>
            <a:r>
              <a:rPr lang="en-GB" sz="4800">
                <a:solidFill>
                  <a:srgbClr val="FFFFFF"/>
                </a:solidFill>
                <a:latin typeface="IBM Plex Sans"/>
                <a:ea typeface="IBM Plex Sans"/>
                <a:cs typeface="IBM Plex Sans"/>
                <a:sym typeface="IBM Plex Sans"/>
              </a:rPr>
              <a:t> area to </a:t>
            </a:r>
            <a:r>
              <a:rPr b="1" lang="en-GB" sz="4800">
                <a:solidFill>
                  <a:srgbClr val="FFFFFF"/>
                </a:solidFill>
                <a:latin typeface="IBM Plex Sans"/>
                <a:ea typeface="IBM Plex Sans"/>
                <a:cs typeface="IBM Plex Sans"/>
                <a:sym typeface="IBM Plex Sans"/>
              </a:rPr>
              <a:t>remind yourself of what to say</a:t>
            </a:r>
            <a:r>
              <a:rPr lang="en-GB" sz="4800">
                <a:solidFill>
                  <a:srgbClr val="FFFFFF"/>
                </a:solidFill>
                <a:latin typeface="IBM Plex Sans"/>
                <a:ea typeface="IBM Plex Sans"/>
                <a:cs typeface="IBM Plex Sans"/>
                <a:sym typeface="IBM Plex Sans"/>
              </a:rPr>
              <a:t>.</a:t>
            </a:r>
            <a:endParaRPr sz="4800">
              <a:solidFill>
                <a:srgbClr val="FFFFFF"/>
              </a:solidFill>
              <a:latin typeface="IBM Plex Sans"/>
              <a:ea typeface="IBM Plex Sans"/>
              <a:cs typeface="IBM Plex Sans"/>
              <a:sym typeface="IBM Plex Sans"/>
            </a:endParaRPr>
          </a:p>
        </p:txBody>
      </p:sp>
      <p:sp>
        <p:nvSpPr>
          <p:cNvPr id="340" name="Google Shape;340;p15"/>
          <p:cNvSpPr txBox="1"/>
          <p:nvPr/>
        </p:nvSpPr>
        <p:spPr>
          <a:xfrm>
            <a:off x="6768000" y="-10174450"/>
            <a:ext cx="230430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41" name="Google Shape;341;p15"/>
          <p:cNvSpPr txBox="1"/>
          <p:nvPr/>
        </p:nvSpPr>
        <p:spPr>
          <a:xfrm>
            <a:off x="-10213925" y="426250"/>
            <a:ext cx="9685500" cy="2673900"/>
          </a:xfrm>
          <a:prstGeom prst="rect">
            <a:avLst/>
          </a:prstGeom>
          <a:solidFill>
            <a:schemeClr val="accent2"/>
          </a:solidFill>
          <a:ln>
            <a:noFill/>
          </a:ln>
        </p:spPr>
        <p:txBody>
          <a:bodyPr anchorCtr="0" anchor="t"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Slide Title – Keep it succinct</a:t>
            </a:r>
            <a:endParaRPr sz="4800">
              <a:solidFill>
                <a:srgbClr val="FFFFFF"/>
              </a:solidFill>
              <a:latin typeface="IBM Plex Sans"/>
              <a:ea typeface="IBM Plex Sans"/>
              <a:cs typeface="IBM Plex Sans"/>
              <a:sym typeface="IBM Plex Sans"/>
            </a:endParaRPr>
          </a:p>
          <a:p>
            <a:pPr indent="-533400" lvl="0" marL="457200" rtl="0" algn="r">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Subtitle for reference or short comment on title</a:t>
            </a:r>
            <a:endParaRPr sz="4800">
              <a:solidFill>
                <a:srgbClr val="FFFFFF"/>
              </a:solidFill>
              <a:latin typeface="IBM Plex Sans"/>
              <a:ea typeface="IBM Plex Sans"/>
              <a:cs typeface="IBM Plex Sans"/>
              <a:sym typeface="IBM Plex Sans"/>
            </a:endParaRPr>
          </a:p>
        </p:txBody>
      </p:sp>
      <p:sp>
        <p:nvSpPr>
          <p:cNvPr id="342" name="Google Shape;342;p15"/>
          <p:cNvSpPr txBox="1"/>
          <p:nvPr/>
        </p:nvSpPr>
        <p:spPr>
          <a:xfrm>
            <a:off x="-10214050" y="-1045350"/>
            <a:ext cx="96855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18779">
          <p15:clr>
            <a:schemeClr val="accent1"/>
          </p15:clr>
        </p15:guide>
        <p15:guide id="10" pos="4263">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White Text (Dark Background / Image)" showMasterSp="0">
  <p:cSld name="TITLE_1_2_3">
    <p:bg>
      <p:bgPr>
        <a:solidFill>
          <a:schemeClr val="dk1"/>
        </a:solidFill>
      </p:bgPr>
    </p:bg>
    <p:spTree>
      <p:nvGrpSpPr>
        <p:cNvPr id="343" name="Shape 343"/>
        <p:cNvGrpSpPr/>
        <p:nvPr/>
      </p:nvGrpSpPr>
      <p:grpSpPr>
        <a:xfrm>
          <a:off x="0" y="0"/>
          <a:ext cx="0" cy="0"/>
          <a:chOff x="0" y="0"/>
          <a:chExt cx="0" cy="0"/>
        </a:xfrm>
      </p:grpSpPr>
      <p:pic>
        <p:nvPicPr>
          <p:cNvPr descr="Gradient---Black-to-Transparent---1920x1080_2.png" id="344" name="Google Shape;344;p16"/>
          <p:cNvPicPr preferRelativeResize="0"/>
          <p:nvPr/>
        </p:nvPicPr>
        <p:blipFill rotWithShape="1">
          <a:blip r:embed="rId2">
            <a:alphaModFix/>
          </a:blip>
          <a:srcRect b="-488" l="0" r="0" t="22974"/>
          <a:stretch/>
        </p:blipFill>
        <p:spPr>
          <a:xfrm rot="10800000">
            <a:off x="0" y="5304774"/>
            <a:ext cx="36576000" cy="15269226"/>
          </a:xfrm>
          <a:prstGeom prst="rect">
            <a:avLst/>
          </a:prstGeom>
          <a:noFill/>
          <a:ln>
            <a:noFill/>
          </a:ln>
        </p:spPr>
      </p:pic>
      <p:pic>
        <p:nvPicPr>
          <p:cNvPr descr="Gradient---Black-to-Transparent---1920x1080_2.png" id="345" name="Google Shape;345;p16"/>
          <p:cNvPicPr preferRelativeResize="0"/>
          <p:nvPr/>
        </p:nvPicPr>
        <p:blipFill rotWithShape="1">
          <a:blip r:embed="rId2">
            <a:alphaModFix/>
          </a:blip>
          <a:srcRect b="0" l="0" r="0" t="23406"/>
          <a:stretch/>
        </p:blipFill>
        <p:spPr>
          <a:xfrm>
            <a:off x="0" y="0"/>
            <a:ext cx="36576000" cy="15087600"/>
          </a:xfrm>
          <a:prstGeom prst="rect">
            <a:avLst/>
          </a:prstGeom>
          <a:noFill/>
          <a:ln>
            <a:noFill/>
          </a:ln>
        </p:spPr>
      </p:pic>
      <p:sp>
        <p:nvSpPr>
          <p:cNvPr id="346" name="Google Shape;346;p16"/>
          <p:cNvSpPr txBox="1"/>
          <p:nvPr>
            <p:ph type="title"/>
          </p:nvPr>
        </p:nvSpPr>
        <p:spPr>
          <a:xfrm>
            <a:off x="696125" y="685800"/>
            <a:ext cx="29115000" cy="1733400"/>
          </a:xfrm>
          <a:prstGeom prst="rect">
            <a:avLst/>
          </a:prstGeom>
          <a:noFill/>
          <a:ln>
            <a:noFill/>
          </a:ln>
        </p:spPr>
        <p:txBody>
          <a:bodyPr anchorCtr="0" anchor="b" bIns="0" lIns="0" spcFirstLastPara="1" rIns="182850" wrap="square" tIns="182850">
            <a:noAutofit/>
          </a:bodyPr>
          <a:lstStyle>
            <a:lvl1pPr lvl="0" rtl="0">
              <a:spcBef>
                <a:spcPts val="0"/>
              </a:spcBef>
              <a:spcAft>
                <a:spcPts val="0"/>
              </a:spcAft>
              <a:buNone/>
              <a:defRPr b="1" sz="82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347" name="Google Shape;347;p16"/>
          <p:cNvSpPr txBox="1"/>
          <p:nvPr>
            <p:ph idx="1" type="subTitle"/>
          </p:nvPr>
        </p:nvSpPr>
        <p:spPr>
          <a:xfrm>
            <a:off x="696125" y="2419200"/>
            <a:ext cx="29115000" cy="6810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348" name="Google Shape;348;p16"/>
          <p:cNvSpPr txBox="1"/>
          <p:nvPr>
            <p:ph idx="2" type="body"/>
          </p:nvPr>
        </p:nvSpPr>
        <p:spPr>
          <a:xfrm>
            <a:off x="685800" y="19699200"/>
            <a:ext cx="14050800" cy="540000"/>
          </a:xfrm>
          <a:prstGeom prst="rect">
            <a:avLst/>
          </a:prstGeom>
          <a:noFill/>
          <a:ln cap="flat" cmpd="sng" w="19050">
            <a:solidFill>
              <a:srgbClr val="FFFFFF"/>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
        <p:nvSpPr>
          <p:cNvPr id="349" name="Google Shape;349;p16"/>
          <p:cNvSpPr txBox="1"/>
          <p:nvPr>
            <p:ph idx="3" type="body"/>
          </p:nvPr>
        </p:nvSpPr>
        <p:spPr>
          <a:xfrm>
            <a:off x="14736600" y="19699200"/>
            <a:ext cx="20579400" cy="54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pic>
        <p:nvPicPr>
          <p:cNvPr id="350" name="Google Shape;350;p16"/>
          <p:cNvPicPr preferRelativeResize="0"/>
          <p:nvPr/>
        </p:nvPicPr>
        <p:blipFill rotWithShape="1">
          <a:blip r:embed="rId3">
            <a:alphaModFix/>
          </a:blip>
          <a:srcRect b="45115" l="0" r="0" t="0"/>
          <a:stretch/>
        </p:blipFill>
        <p:spPr>
          <a:xfrm>
            <a:off x="29811200" y="762000"/>
            <a:ext cx="6002799" cy="1568350"/>
          </a:xfrm>
          <a:prstGeom prst="rect">
            <a:avLst/>
          </a:prstGeom>
          <a:noFill/>
          <a:ln>
            <a:noFill/>
          </a:ln>
        </p:spPr>
      </p:pic>
      <p:sp>
        <p:nvSpPr>
          <p:cNvPr id="351" name="Google Shape;351;p16"/>
          <p:cNvSpPr txBox="1"/>
          <p:nvPr>
            <p:ph idx="4" type="body"/>
          </p:nvPr>
        </p:nvSpPr>
        <p:spPr>
          <a:xfrm>
            <a:off x="13590000" y="4467600"/>
            <a:ext cx="18666000" cy="13442400"/>
          </a:xfrm>
          <a:prstGeom prst="rect">
            <a:avLst/>
          </a:prstGeom>
          <a:noFill/>
          <a:ln>
            <a:noFill/>
          </a:ln>
        </p:spPr>
        <p:txBody>
          <a:bodyPr anchorCtr="0" anchor="t" bIns="0" lIns="684000" spcFirstLastPara="1" rIns="0" wrap="square" tIns="0">
            <a:noAutofit/>
          </a:bodyPr>
          <a:lstStyle>
            <a:lvl1pPr indent="-1181100" lvl="0" marL="4572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1pPr>
            <a:lvl2pPr indent="-1181100" lvl="1" marL="9144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2pPr>
            <a:lvl3pPr indent="-1181100" lvl="2" marL="13716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3pPr>
            <a:lvl4pPr indent="-1181100" lvl="3" marL="18288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4pPr>
            <a:lvl5pPr indent="-1181100" lvl="4" marL="22860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5pPr>
            <a:lvl6pPr indent="-1181100" lvl="5" marL="27432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6pPr>
            <a:lvl7pPr indent="-1181100" lvl="6" marL="32004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7pPr>
            <a:lvl8pPr indent="-1181100" lvl="7" marL="36576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8pPr>
            <a:lvl9pPr indent="-1181100" lvl="8" marL="41148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9pPr>
          </a:lstStyle>
          <a:p/>
        </p:txBody>
      </p:sp>
      <p:sp>
        <p:nvSpPr>
          <p:cNvPr id="352" name="Google Shape;352;p16"/>
          <p:cNvSpPr txBox="1"/>
          <p:nvPr/>
        </p:nvSpPr>
        <p:spPr>
          <a:xfrm>
            <a:off x="696125" y="2235085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bottom-left text box is best used for the names and titles of presenters.</a:t>
            </a:r>
            <a:endParaRPr sz="4800">
              <a:solidFill>
                <a:srgbClr val="FFFFFF"/>
              </a:solidFill>
              <a:latin typeface="IBM Plex Sans"/>
              <a:ea typeface="IBM Plex Sans"/>
              <a:cs typeface="IBM Plex Sans"/>
              <a:sym typeface="IBM Plex Sans"/>
            </a:endParaRPr>
          </a:p>
        </p:txBody>
      </p:sp>
      <p:sp>
        <p:nvSpPr>
          <p:cNvPr id="353" name="Google Shape;353;p16"/>
          <p:cNvSpPr txBox="1"/>
          <p:nvPr/>
        </p:nvSpPr>
        <p:spPr>
          <a:xfrm>
            <a:off x="696125" y="2087925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54" name="Google Shape;354;p16"/>
          <p:cNvSpPr txBox="1"/>
          <p:nvPr/>
        </p:nvSpPr>
        <p:spPr>
          <a:xfrm>
            <a:off x="21984500" y="22447650"/>
            <a:ext cx="13331400" cy="20985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r">
              <a:spcBef>
                <a:spcPts val="0"/>
              </a:spcBef>
              <a:spcAft>
                <a:spcPts val="0"/>
              </a:spcAft>
              <a:buNone/>
            </a:pPr>
            <a:r>
              <a:rPr lang="en-GB" sz="4800">
                <a:solidFill>
                  <a:srgbClr val="FFFFFF"/>
                </a:solidFill>
                <a:latin typeface="IBM Plex Sans"/>
                <a:ea typeface="IBM Plex Sans"/>
                <a:cs typeface="IBM Plex Sans"/>
                <a:sym typeface="IBM Plex Sans"/>
              </a:rPr>
              <a:t>The bottom-right text box is best used for the event, date, and title of the presentation.</a:t>
            </a:r>
            <a:endParaRPr sz="4800">
              <a:solidFill>
                <a:srgbClr val="FFFFFF"/>
              </a:solidFill>
              <a:latin typeface="IBM Plex Sans"/>
              <a:ea typeface="IBM Plex Sans"/>
              <a:cs typeface="IBM Plex Sans"/>
              <a:sym typeface="IBM Plex Sans"/>
            </a:endParaRPr>
          </a:p>
        </p:txBody>
      </p:sp>
      <p:sp>
        <p:nvSpPr>
          <p:cNvPr id="355" name="Google Shape;355;p16"/>
          <p:cNvSpPr txBox="1"/>
          <p:nvPr/>
        </p:nvSpPr>
        <p:spPr>
          <a:xfrm>
            <a:off x="21984600" y="20879250"/>
            <a:ext cx="133314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r">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56" name="Google Shape;356;p16"/>
          <p:cNvSpPr txBox="1"/>
          <p:nvPr/>
        </p:nvSpPr>
        <p:spPr>
          <a:xfrm>
            <a:off x="37104425" y="-2138700"/>
            <a:ext cx="13506300" cy="43929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NYU Logo should remain unchanged unless you’re fully replacing it with a departmental lock-up. If adding a logo, place it with 0.9cm spacing to the left of or below the NYU Logo.</a:t>
            </a:r>
            <a:endParaRPr sz="4800">
              <a:solidFill>
                <a:srgbClr val="FFFFFF"/>
              </a:solidFill>
              <a:latin typeface="IBM Plex Sans"/>
              <a:ea typeface="IBM Plex Sans"/>
              <a:cs typeface="IBM Plex Sans"/>
              <a:sym typeface="IBM Plex Sans"/>
            </a:endParaRPr>
          </a:p>
        </p:txBody>
      </p:sp>
      <p:sp>
        <p:nvSpPr>
          <p:cNvPr id="357" name="Google Shape;357;p16"/>
          <p:cNvSpPr txBox="1"/>
          <p:nvPr/>
        </p:nvSpPr>
        <p:spPr>
          <a:xfrm>
            <a:off x="37104425" y="-37071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58" name="Google Shape;358;p16"/>
          <p:cNvSpPr txBox="1"/>
          <p:nvPr/>
        </p:nvSpPr>
        <p:spPr>
          <a:xfrm>
            <a:off x="35892000" y="22350850"/>
            <a:ext cx="90498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Page numbers will be added automatically.</a:t>
            </a:r>
            <a:endParaRPr sz="4800">
              <a:solidFill>
                <a:srgbClr val="FFFFFF"/>
              </a:solidFill>
              <a:latin typeface="IBM Plex Sans"/>
              <a:ea typeface="IBM Plex Sans"/>
              <a:cs typeface="IBM Plex Sans"/>
              <a:sym typeface="IBM Plex Sans"/>
            </a:endParaRPr>
          </a:p>
        </p:txBody>
      </p:sp>
      <p:sp>
        <p:nvSpPr>
          <p:cNvPr id="359" name="Google Shape;359;p16"/>
          <p:cNvSpPr txBox="1"/>
          <p:nvPr/>
        </p:nvSpPr>
        <p:spPr>
          <a:xfrm>
            <a:off x="35892000" y="20879250"/>
            <a:ext cx="9049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60" name="Google Shape;360;p16"/>
          <p:cNvSpPr txBox="1"/>
          <p:nvPr/>
        </p:nvSpPr>
        <p:spPr>
          <a:xfrm>
            <a:off x="-13734900" y="5939200"/>
            <a:ext cx="13206300" cy="74727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image related to the text in the area on the left of the slide, </a:t>
            </a:r>
            <a:r>
              <a:rPr lang="en-GB" sz="4800">
                <a:solidFill>
                  <a:srgbClr val="FFFFFF"/>
                </a:solidFill>
                <a:latin typeface="IBM Plex Sans"/>
                <a:ea typeface="IBM Plex Sans"/>
                <a:cs typeface="IBM Plex Sans"/>
                <a:sym typeface="IBM Plex Sans"/>
              </a:rPr>
              <a:t>preferably</a:t>
            </a:r>
            <a:r>
              <a:rPr lang="en-GB" sz="4800">
                <a:solidFill>
                  <a:srgbClr val="FFFFFF"/>
                </a:solidFill>
                <a:latin typeface="IBM Plex Sans"/>
                <a:ea typeface="IBM Plex Sans"/>
                <a:cs typeface="IBM Plex Sans"/>
                <a:sym typeface="IBM Plex Sans"/>
              </a:rPr>
              <a:t> between the blue guides.</a:t>
            </a:r>
            <a:endParaRPr sz="4800">
              <a:solidFill>
                <a:srgbClr val="FFFFFF"/>
              </a:solidFill>
              <a:latin typeface="IBM Plex Sans"/>
              <a:ea typeface="IBM Plex Sans"/>
              <a:cs typeface="IBM Plex Sans"/>
              <a:sym typeface="IBM Plex Sans"/>
            </a:endParaRPr>
          </a:p>
          <a:p>
            <a:pPr indent="0" lvl="0" marL="0" rtl="0" algn="l">
              <a:spcBef>
                <a:spcPts val="0"/>
              </a:spcBef>
              <a:spcAft>
                <a:spcPts val="0"/>
              </a:spcAft>
              <a:buNone/>
            </a:pPr>
            <a:r>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Maintain the aspect ratio of all images (no disproportional stretching).</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When possible, prepare images and remove background colors and creating a PNG with transparency.</a:t>
            </a:r>
            <a:endParaRPr sz="4800">
              <a:solidFill>
                <a:srgbClr val="FFFFFF"/>
              </a:solidFill>
              <a:latin typeface="IBM Plex Sans"/>
              <a:ea typeface="IBM Plex Sans"/>
              <a:cs typeface="IBM Plex Sans"/>
              <a:sym typeface="IBM Plex Sans"/>
            </a:endParaRPr>
          </a:p>
        </p:txBody>
      </p:sp>
      <p:sp>
        <p:nvSpPr>
          <p:cNvPr id="361" name="Google Shape;361;p16"/>
          <p:cNvSpPr txBox="1"/>
          <p:nvPr/>
        </p:nvSpPr>
        <p:spPr>
          <a:xfrm>
            <a:off x="-13734900" y="4467600"/>
            <a:ext cx="132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62" name="Google Shape;362;p16"/>
          <p:cNvSpPr txBox="1"/>
          <p:nvPr/>
        </p:nvSpPr>
        <p:spPr>
          <a:xfrm>
            <a:off x="37104600" y="5939200"/>
            <a:ext cx="132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the text related to the image in the center text box.</a:t>
            </a:r>
            <a:endParaRPr sz="4800">
              <a:solidFill>
                <a:srgbClr val="FFFFFF"/>
              </a:solidFill>
              <a:latin typeface="IBM Plex Sans"/>
              <a:ea typeface="IBM Plex Sans"/>
              <a:cs typeface="IBM Plex Sans"/>
              <a:sym typeface="IBM Plex Sans"/>
            </a:endParaRPr>
          </a:p>
        </p:txBody>
      </p:sp>
      <p:sp>
        <p:nvSpPr>
          <p:cNvPr id="363" name="Google Shape;363;p16"/>
          <p:cNvSpPr txBox="1"/>
          <p:nvPr/>
        </p:nvSpPr>
        <p:spPr>
          <a:xfrm>
            <a:off x="37104600" y="4467600"/>
            <a:ext cx="132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64" name="Google Shape;364;p16"/>
          <p:cNvSpPr txBox="1"/>
          <p:nvPr>
            <p:ph idx="12" type="sldNum"/>
          </p:nvPr>
        </p:nvSpPr>
        <p:spPr>
          <a:xfrm>
            <a:off x="35316000" y="19699200"/>
            <a:ext cx="576000" cy="540000"/>
          </a:xfrm>
          <a:prstGeom prst="rect">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365" name="Google Shape;365;p16"/>
          <p:cNvSpPr txBox="1"/>
          <p:nvPr/>
        </p:nvSpPr>
        <p:spPr>
          <a:xfrm>
            <a:off x="6768000" y="-8606050"/>
            <a:ext cx="23043000" cy="8453700"/>
          </a:xfrm>
          <a:prstGeom prst="rect">
            <a:avLst/>
          </a:prstGeom>
          <a:solidFill>
            <a:schemeClr val="accent2"/>
          </a:solidFill>
          <a:ln>
            <a:noFill/>
          </a:ln>
        </p:spPr>
        <p:txBody>
          <a:bodyPr anchorCtr="0" anchor="ctr"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a:t>
            </a:r>
            <a:r>
              <a:rPr b="1" lang="en-GB" sz="4800" u="sng">
                <a:solidFill>
                  <a:srgbClr val="FFFFFF"/>
                </a:solidFill>
                <a:latin typeface="IBM Plex Sans"/>
                <a:ea typeface="IBM Plex Sans"/>
                <a:cs typeface="IBM Plex Sans"/>
                <a:sym typeface="IBM Plex Sans"/>
              </a:rPr>
              <a:t>View &gt; Guides &gt; Show Guides</a:t>
            </a:r>
            <a:r>
              <a:rPr b="1" lang="en-GB" sz="4800">
                <a:solidFill>
                  <a:srgbClr val="FFFFFF"/>
                </a:solidFill>
                <a:latin typeface="IBM Plex Sans"/>
                <a:ea typeface="IBM Plex Sans"/>
                <a:cs typeface="IBM Plex Sans"/>
                <a:sym typeface="IBM Plex Sans"/>
              </a:rPr>
              <a:t>)</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Keep All Content in the center</a:t>
            </a:r>
            <a:r>
              <a:rPr lang="en-GB" sz="4800">
                <a:solidFill>
                  <a:srgbClr val="FFFFFF"/>
                </a:solidFill>
                <a:latin typeface="IBM Plex Sans"/>
                <a:ea typeface="IBM Plex Sans"/>
                <a:cs typeface="IBM Plex Sans"/>
                <a:sym typeface="IBM Plex Sans"/>
              </a:rPr>
              <a:t> of the slide, within the blue guidelines.</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If adding a </a:t>
            </a:r>
            <a:r>
              <a:rPr b="1" lang="en-GB" sz="4800" u="sng">
                <a:solidFill>
                  <a:srgbClr val="FFFFFF"/>
                </a:solidFill>
                <a:latin typeface="IBM Plex Sans"/>
                <a:ea typeface="IBM Plex Sans"/>
                <a:cs typeface="IBM Plex Sans"/>
                <a:sym typeface="IBM Plex Sans"/>
              </a:rPr>
              <a:t>background image</a:t>
            </a:r>
            <a:r>
              <a:rPr lang="en-GB" sz="4800">
                <a:solidFill>
                  <a:srgbClr val="FFFFFF"/>
                </a:solidFill>
                <a:latin typeface="IBM Plex Sans"/>
                <a:ea typeface="IBM Plex Sans"/>
                <a:cs typeface="IBM Plex Sans"/>
                <a:sym typeface="IBM Plex Sans"/>
              </a:rPr>
              <a:t>, ensure it is </a:t>
            </a:r>
            <a:r>
              <a:rPr b="1" lang="en-GB" sz="4800" u="sng">
                <a:solidFill>
                  <a:srgbClr val="FFFFFF"/>
                </a:solidFill>
                <a:latin typeface="IBM Plex Sans"/>
                <a:ea typeface="IBM Plex Sans"/>
                <a:cs typeface="IBM Plex Sans"/>
                <a:sym typeface="IBM Plex Sans"/>
              </a:rPr>
              <a:t>3840x2160 pixels</a:t>
            </a:r>
            <a:r>
              <a:rPr lang="en-GB" sz="4800">
                <a:solidFill>
                  <a:srgbClr val="FFFFFF"/>
                </a:solidFill>
                <a:latin typeface="IBM Plex Sans"/>
                <a:ea typeface="IBM Plex Sans"/>
                <a:cs typeface="IBM Plex Sans"/>
                <a:sym typeface="IBM Plex Sans"/>
              </a:rPr>
              <a:t> (16:9 aspect ratio; otherwise it will be stretched)</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When changing the slide “Layout” or background, you may need to choose “Reset to Theme” from the change background dialogue.</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Make use of </a:t>
            </a:r>
            <a:r>
              <a:rPr b="1" lang="en-GB" sz="4800" u="sng">
                <a:solidFill>
                  <a:srgbClr val="FFFFFF"/>
                </a:solidFill>
                <a:latin typeface="IBM Plex Sans"/>
                <a:ea typeface="IBM Plex Sans"/>
                <a:cs typeface="IBM Plex Sans"/>
                <a:sym typeface="IBM Plex Sans"/>
              </a:rPr>
              <a:t>graphics</a:t>
            </a:r>
            <a:r>
              <a:rPr lang="en-GB" sz="4800" u="sng">
                <a:solidFill>
                  <a:srgbClr val="FFFFFF"/>
                </a:solidFill>
                <a:latin typeface="IBM Plex Sans"/>
                <a:ea typeface="IBM Plex Sans"/>
                <a:cs typeface="IBM Plex Sans"/>
                <a:sym typeface="IBM Plex Sans"/>
              </a:rPr>
              <a:t>, </a:t>
            </a:r>
            <a:r>
              <a:rPr b="1" lang="en-GB" sz="4800" u="sng">
                <a:solidFill>
                  <a:srgbClr val="FFFFFF"/>
                </a:solidFill>
                <a:latin typeface="IBM Plex Sans"/>
                <a:ea typeface="IBM Plex Sans"/>
                <a:cs typeface="IBM Plex Sans"/>
                <a:sym typeface="IBM Plex Sans"/>
              </a:rPr>
              <a:t>charts</a:t>
            </a:r>
            <a:r>
              <a:rPr lang="en-GB" sz="4800" u="sng">
                <a:solidFill>
                  <a:srgbClr val="FFFFFF"/>
                </a:solidFill>
                <a:latin typeface="IBM Plex Sans"/>
                <a:ea typeface="IBM Plex Sans"/>
                <a:cs typeface="IBM Plex Sans"/>
                <a:sym typeface="IBM Plex Sans"/>
              </a:rPr>
              <a:t>, and </a:t>
            </a:r>
            <a:r>
              <a:rPr b="1" lang="en-GB" sz="4800" u="sng">
                <a:solidFill>
                  <a:srgbClr val="FFFFFF"/>
                </a:solidFill>
                <a:latin typeface="IBM Plex Sans"/>
                <a:ea typeface="IBM Plex Sans"/>
                <a:cs typeface="IBM Plex Sans"/>
                <a:sym typeface="IBM Plex Sans"/>
              </a:rPr>
              <a:t>imagery</a:t>
            </a:r>
            <a:r>
              <a:rPr lang="en-GB" sz="4800">
                <a:solidFill>
                  <a:srgbClr val="FFFFFF"/>
                </a:solidFill>
                <a:latin typeface="IBM Plex Sans"/>
                <a:ea typeface="IBM Plex Sans"/>
                <a:cs typeface="IBM Plex Sans"/>
                <a:sym typeface="IBM Plex Sans"/>
              </a:rPr>
              <a:t> where possible in place of bullet-point lists and long paragraphs of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If presenting long text</a:t>
            </a:r>
            <a:r>
              <a:rPr lang="en-GB" sz="4800">
                <a:solidFill>
                  <a:srgbClr val="FFFFFF"/>
                </a:solidFill>
                <a:latin typeface="IBM Plex Sans"/>
                <a:ea typeface="IBM Plex Sans"/>
                <a:cs typeface="IBM Plex Sans"/>
                <a:sym typeface="IBM Plex Sans"/>
              </a:rPr>
              <a:t>, </a:t>
            </a:r>
            <a:r>
              <a:rPr b="1" lang="en-GB" sz="4800">
                <a:solidFill>
                  <a:srgbClr val="FFFFFF"/>
                </a:solidFill>
                <a:latin typeface="IBM Plex Sans"/>
                <a:ea typeface="IBM Plex Sans"/>
                <a:cs typeface="IBM Plex Sans"/>
                <a:sym typeface="IBM Plex Sans"/>
              </a:rPr>
              <a:t>draw attention to important word or phrases</a:t>
            </a:r>
            <a:r>
              <a:rPr lang="en-GB" sz="4800">
                <a:solidFill>
                  <a:srgbClr val="FFFFFF"/>
                </a:solidFill>
                <a:latin typeface="IBM Plex Sans"/>
                <a:ea typeface="IBM Plex Sans"/>
                <a:cs typeface="IBM Plex Sans"/>
                <a:sym typeface="IBM Plex Sans"/>
              </a:rPr>
              <a:t> using text formatting. Aim to keep the font size as large as possible for legibility.</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Use</a:t>
            </a:r>
            <a:r>
              <a:rPr b="1" lang="en-GB" sz="4800">
                <a:solidFill>
                  <a:srgbClr val="FFFFFF"/>
                </a:solidFill>
                <a:latin typeface="IBM Plex Sans"/>
                <a:ea typeface="IBM Plex Sans"/>
                <a:cs typeface="IBM Plex Sans"/>
                <a:sym typeface="IBM Plex Sans"/>
              </a:rPr>
              <a:t> Speaker notes</a:t>
            </a:r>
            <a:r>
              <a:rPr lang="en-GB" sz="4800">
                <a:solidFill>
                  <a:srgbClr val="FFFFFF"/>
                </a:solidFill>
                <a:latin typeface="IBM Plex Sans"/>
                <a:ea typeface="IBM Plex Sans"/>
                <a:cs typeface="IBM Plex Sans"/>
                <a:sym typeface="IBM Plex Sans"/>
              </a:rPr>
              <a:t> area to </a:t>
            </a:r>
            <a:r>
              <a:rPr b="1" lang="en-GB" sz="4800">
                <a:solidFill>
                  <a:srgbClr val="FFFFFF"/>
                </a:solidFill>
                <a:latin typeface="IBM Plex Sans"/>
                <a:ea typeface="IBM Plex Sans"/>
                <a:cs typeface="IBM Plex Sans"/>
                <a:sym typeface="IBM Plex Sans"/>
              </a:rPr>
              <a:t>remind yourself of what to say</a:t>
            </a:r>
            <a:r>
              <a:rPr lang="en-GB" sz="4800">
                <a:solidFill>
                  <a:srgbClr val="FFFFFF"/>
                </a:solidFill>
                <a:latin typeface="IBM Plex Sans"/>
                <a:ea typeface="IBM Plex Sans"/>
                <a:cs typeface="IBM Plex Sans"/>
                <a:sym typeface="IBM Plex Sans"/>
              </a:rPr>
              <a:t>.</a:t>
            </a:r>
            <a:endParaRPr sz="4800">
              <a:solidFill>
                <a:srgbClr val="FFFFFF"/>
              </a:solidFill>
              <a:latin typeface="IBM Plex Sans"/>
              <a:ea typeface="IBM Plex Sans"/>
              <a:cs typeface="IBM Plex Sans"/>
              <a:sym typeface="IBM Plex Sans"/>
            </a:endParaRPr>
          </a:p>
        </p:txBody>
      </p:sp>
      <p:sp>
        <p:nvSpPr>
          <p:cNvPr id="366" name="Google Shape;366;p16"/>
          <p:cNvSpPr txBox="1"/>
          <p:nvPr/>
        </p:nvSpPr>
        <p:spPr>
          <a:xfrm>
            <a:off x="6768000" y="-10174450"/>
            <a:ext cx="230430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67" name="Google Shape;367;p16"/>
          <p:cNvSpPr txBox="1"/>
          <p:nvPr/>
        </p:nvSpPr>
        <p:spPr>
          <a:xfrm>
            <a:off x="-10213925" y="426250"/>
            <a:ext cx="9685500" cy="2673900"/>
          </a:xfrm>
          <a:prstGeom prst="rect">
            <a:avLst/>
          </a:prstGeom>
          <a:solidFill>
            <a:schemeClr val="accent2"/>
          </a:solidFill>
          <a:ln>
            <a:noFill/>
          </a:ln>
        </p:spPr>
        <p:txBody>
          <a:bodyPr anchorCtr="0" anchor="t"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Slide Title – Keep it succinct</a:t>
            </a:r>
            <a:endParaRPr sz="4800">
              <a:solidFill>
                <a:srgbClr val="FFFFFF"/>
              </a:solidFill>
              <a:latin typeface="IBM Plex Sans"/>
              <a:ea typeface="IBM Plex Sans"/>
              <a:cs typeface="IBM Plex Sans"/>
              <a:sym typeface="IBM Plex Sans"/>
            </a:endParaRPr>
          </a:p>
          <a:p>
            <a:pPr indent="-533400" lvl="0" marL="457200" rtl="0" algn="r">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Subtitle for reference or short comment on title</a:t>
            </a:r>
            <a:endParaRPr sz="4800">
              <a:solidFill>
                <a:srgbClr val="FFFFFF"/>
              </a:solidFill>
              <a:latin typeface="IBM Plex Sans"/>
              <a:ea typeface="IBM Plex Sans"/>
              <a:cs typeface="IBM Plex Sans"/>
              <a:sym typeface="IBM Plex Sans"/>
            </a:endParaRPr>
          </a:p>
        </p:txBody>
      </p:sp>
      <p:sp>
        <p:nvSpPr>
          <p:cNvPr id="368" name="Google Shape;368;p16"/>
          <p:cNvSpPr txBox="1"/>
          <p:nvPr/>
        </p:nvSpPr>
        <p:spPr>
          <a:xfrm>
            <a:off x="-10214050" y="-1045350"/>
            <a:ext cx="96855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69" name="Google Shape;369;p16"/>
          <p:cNvSpPr txBox="1"/>
          <p:nvPr>
            <p:ph idx="5" type="body"/>
          </p:nvPr>
        </p:nvSpPr>
        <p:spPr>
          <a:xfrm>
            <a:off x="4320000" y="17910000"/>
            <a:ext cx="9270000" cy="1733400"/>
          </a:xfrm>
          <a:prstGeom prst="rect">
            <a:avLst/>
          </a:prstGeom>
          <a:noFill/>
          <a:ln>
            <a:noFill/>
          </a:ln>
        </p:spPr>
        <p:txBody>
          <a:bodyPr anchorCtr="0" anchor="t" bIns="91425" lIns="91425" spcFirstLastPara="1" rIns="91425" wrap="square" tIns="91425">
            <a:noAutofit/>
          </a:bodyPr>
          <a:lstStyle>
            <a:lvl1pPr indent="-368300" lvl="0" marL="457200" algn="ct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algn="ct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algn="ct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algn="ct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algn="ct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algn="ct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algn="ct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algn="ct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algn="ct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
        <p:nvSpPr>
          <p:cNvPr id="370" name="Google Shape;370;p16"/>
          <p:cNvSpPr txBox="1"/>
          <p:nvPr/>
        </p:nvSpPr>
        <p:spPr>
          <a:xfrm>
            <a:off x="-13734900" y="17910000"/>
            <a:ext cx="13206300" cy="20985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Cite the source of the image when not an original creation of the authors</a:t>
            </a:r>
            <a:endParaRPr sz="4800">
              <a:solidFill>
                <a:srgbClr val="FFFFFF"/>
              </a:solidFill>
              <a:latin typeface="IBM Plex Sans"/>
              <a:ea typeface="IBM Plex Sans"/>
              <a:cs typeface="IBM Plex Sans"/>
              <a:sym typeface="IBM Plex Sans"/>
            </a:endParaRPr>
          </a:p>
        </p:txBody>
      </p:sp>
      <p:sp>
        <p:nvSpPr>
          <p:cNvPr id="371" name="Google Shape;371;p16"/>
          <p:cNvSpPr txBox="1"/>
          <p:nvPr/>
        </p:nvSpPr>
        <p:spPr>
          <a:xfrm>
            <a:off x="-13734900" y="16341600"/>
            <a:ext cx="132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20319">
          <p15:clr>
            <a:schemeClr val="accent1"/>
          </p15:clr>
        </p15:guide>
        <p15:guide id="10" pos="2721">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guide id="15" pos="8561">
          <p15:clr>
            <a:schemeClr val="accent1"/>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White Text (Violet Background)" showMasterSp="0">
  <p:cSld name="TITLE_1_2_3_5">
    <p:bg>
      <p:bgPr>
        <a:solidFill>
          <a:schemeClr val="dk2"/>
        </a:solidFill>
      </p:bgPr>
    </p:bg>
    <p:spTree>
      <p:nvGrpSpPr>
        <p:cNvPr id="372" name="Shape 372"/>
        <p:cNvGrpSpPr/>
        <p:nvPr/>
      </p:nvGrpSpPr>
      <p:grpSpPr>
        <a:xfrm>
          <a:off x="0" y="0"/>
          <a:ext cx="0" cy="0"/>
          <a:chOff x="0" y="0"/>
          <a:chExt cx="0" cy="0"/>
        </a:xfrm>
      </p:grpSpPr>
      <p:sp>
        <p:nvSpPr>
          <p:cNvPr id="373" name="Google Shape;373;p17"/>
          <p:cNvSpPr txBox="1"/>
          <p:nvPr>
            <p:ph idx="12" type="sldNum"/>
          </p:nvPr>
        </p:nvSpPr>
        <p:spPr>
          <a:xfrm>
            <a:off x="35316000" y="19699200"/>
            <a:ext cx="576000" cy="540000"/>
          </a:xfrm>
          <a:prstGeom prst="rect">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374" name="Google Shape;374;p17"/>
          <p:cNvSpPr txBox="1"/>
          <p:nvPr>
            <p:ph type="title"/>
          </p:nvPr>
        </p:nvSpPr>
        <p:spPr>
          <a:xfrm>
            <a:off x="696125" y="685800"/>
            <a:ext cx="29115000" cy="1733400"/>
          </a:xfrm>
          <a:prstGeom prst="rect">
            <a:avLst/>
          </a:prstGeom>
          <a:noFill/>
          <a:ln>
            <a:noFill/>
          </a:ln>
        </p:spPr>
        <p:txBody>
          <a:bodyPr anchorCtr="0" anchor="b" bIns="0" lIns="0" spcFirstLastPara="1" rIns="182850" wrap="square" tIns="182850">
            <a:noAutofit/>
          </a:bodyPr>
          <a:lstStyle>
            <a:lvl1pPr lvl="0" rtl="0">
              <a:spcBef>
                <a:spcPts val="0"/>
              </a:spcBef>
              <a:spcAft>
                <a:spcPts val="0"/>
              </a:spcAft>
              <a:buNone/>
              <a:defRPr b="1" sz="82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375" name="Google Shape;375;p17"/>
          <p:cNvSpPr txBox="1"/>
          <p:nvPr>
            <p:ph idx="1" type="subTitle"/>
          </p:nvPr>
        </p:nvSpPr>
        <p:spPr>
          <a:xfrm>
            <a:off x="696125" y="2419200"/>
            <a:ext cx="29115000" cy="6810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376" name="Google Shape;376;p17"/>
          <p:cNvSpPr txBox="1"/>
          <p:nvPr>
            <p:ph idx="2" type="body"/>
          </p:nvPr>
        </p:nvSpPr>
        <p:spPr>
          <a:xfrm>
            <a:off x="685800" y="19699200"/>
            <a:ext cx="14050800" cy="540000"/>
          </a:xfrm>
          <a:prstGeom prst="rect">
            <a:avLst/>
          </a:prstGeom>
          <a:noFill/>
          <a:ln cap="flat" cmpd="sng" w="19050">
            <a:solidFill>
              <a:srgbClr val="FFFFFF"/>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
        <p:nvSpPr>
          <p:cNvPr id="377" name="Google Shape;377;p17"/>
          <p:cNvSpPr txBox="1"/>
          <p:nvPr>
            <p:ph idx="3" type="body"/>
          </p:nvPr>
        </p:nvSpPr>
        <p:spPr>
          <a:xfrm>
            <a:off x="14736600" y="19699200"/>
            <a:ext cx="20579400" cy="54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pic>
        <p:nvPicPr>
          <p:cNvPr id="378" name="Google Shape;378;p17"/>
          <p:cNvPicPr preferRelativeResize="0"/>
          <p:nvPr/>
        </p:nvPicPr>
        <p:blipFill rotWithShape="1">
          <a:blip r:embed="rId2">
            <a:alphaModFix/>
          </a:blip>
          <a:srcRect b="45115" l="0" r="0" t="0"/>
          <a:stretch/>
        </p:blipFill>
        <p:spPr>
          <a:xfrm>
            <a:off x="29811200" y="762000"/>
            <a:ext cx="6002799" cy="1568350"/>
          </a:xfrm>
          <a:prstGeom prst="rect">
            <a:avLst/>
          </a:prstGeom>
          <a:noFill/>
          <a:ln>
            <a:noFill/>
          </a:ln>
        </p:spPr>
      </p:pic>
      <p:sp>
        <p:nvSpPr>
          <p:cNvPr id="379" name="Google Shape;379;p17"/>
          <p:cNvSpPr txBox="1"/>
          <p:nvPr>
            <p:ph idx="4" type="body"/>
          </p:nvPr>
        </p:nvSpPr>
        <p:spPr>
          <a:xfrm>
            <a:off x="13590000" y="4467600"/>
            <a:ext cx="18666000" cy="13442400"/>
          </a:xfrm>
          <a:prstGeom prst="rect">
            <a:avLst/>
          </a:prstGeom>
          <a:noFill/>
          <a:ln>
            <a:noFill/>
          </a:ln>
        </p:spPr>
        <p:txBody>
          <a:bodyPr anchorCtr="0" anchor="t" bIns="0" lIns="684000" spcFirstLastPara="1" rIns="0" wrap="square" tIns="0">
            <a:noAutofit/>
          </a:bodyPr>
          <a:lstStyle>
            <a:lvl1pPr indent="-1181100" lvl="0" marL="4572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1pPr>
            <a:lvl2pPr indent="-1181100" lvl="1" marL="9144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2pPr>
            <a:lvl3pPr indent="-1181100" lvl="2" marL="13716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3pPr>
            <a:lvl4pPr indent="-1181100" lvl="3" marL="18288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4pPr>
            <a:lvl5pPr indent="-1181100" lvl="4" marL="22860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5pPr>
            <a:lvl6pPr indent="-1181100" lvl="5" marL="27432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6pPr>
            <a:lvl7pPr indent="-1181100" lvl="6" marL="32004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7pPr>
            <a:lvl8pPr indent="-1181100" lvl="7" marL="36576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8pPr>
            <a:lvl9pPr indent="-1181100" lvl="8" marL="41148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9pPr>
          </a:lstStyle>
          <a:p/>
        </p:txBody>
      </p:sp>
      <p:sp>
        <p:nvSpPr>
          <p:cNvPr id="380" name="Google Shape;380;p17"/>
          <p:cNvSpPr txBox="1"/>
          <p:nvPr/>
        </p:nvSpPr>
        <p:spPr>
          <a:xfrm>
            <a:off x="696125" y="2235085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bottom-left text box is best used for the names and titles of presenters.</a:t>
            </a:r>
            <a:endParaRPr sz="4800">
              <a:solidFill>
                <a:srgbClr val="FFFFFF"/>
              </a:solidFill>
              <a:latin typeface="IBM Plex Sans"/>
              <a:ea typeface="IBM Plex Sans"/>
              <a:cs typeface="IBM Plex Sans"/>
              <a:sym typeface="IBM Plex Sans"/>
            </a:endParaRPr>
          </a:p>
        </p:txBody>
      </p:sp>
      <p:sp>
        <p:nvSpPr>
          <p:cNvPr id="381" name="Google Shape;381;p17"/>
          <p:cNvSpPr txBox="1"/>
          <p:nvPr/>
        </p:nvSpPr>
        <p:spPr>
          <a:xfrm>
            <a:off x="696125" y="2087925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82" name="Google Shape;382;p17"/>
          <p:cNvSpPr txBox="1"/>
          <p:nvPr/>
        </p:nvSpPr>
        <p:spPr>
          <a:xfrm>
            <a:off x="21984500" y="22447650"/>
            <a:ext cx="13331400" cy="20985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r">
              <a:spcBef>
                <a:spcPts val="0"/>
              </a:spcBef>
              <a:spcAft>
                <a:spcPts val="0"/>
              </a:spcAft>
              <a:buNone/>
            </a:pPr>
            <a:r>
              <a:rPr lang="en-GB" sz="4800">
                <a:solidFill>
                  <a:srgbClr val="FFFFFF"/>
                </a:solidFill>
                <a:latin typeface="IBM Plex Sans"/>
                <a:ea typeface="IBM Plex Sans"/>
                <a:cs typeface="IBM Plex Sans"/>
                <a:sym typeface="IBM Plex Sans"/>
              </a:rPr>
              <a:t>The bottom-right text box is best used for the event, date, and title of the presentation.</a:t>
            </a:r>
            <a:endParaRPr sz="4800">
              <a:solidFill>
                <a:srgbClr val="FFFFFF"/>
              </a:solidFill>
              <a:latin typeface="IBM Plex Sans"/>
              <a:ea typeface="IBM Plex Sans"/>
              <a:cs typeface="IBM Plex Sans"/>
              <a:sym typeface="IBM Plex Sans"/>
            </a:endParaRPr>
          </a:p>
        </p:txBody>
      </p:sp>
      <p:sp>
        <p:nvSpPr>
          <p:cNvPr id="383" name="Google Shape;383;p17"/>
          <p:cNvSpPr txBox="1"/>
          <p:nvPr/>
        </p:nvSpPr>
        <p:spPr>
          <a:xfrm>
            <a:off x="21984600" y="20879250"/>
            <a:ext cx="133314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r">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84" name="Google Shape;384;p17"/>
          <p:cNvSpPr txBox="1"/>
          <p:nvPr/>
        </p:nvSpPr>
        <p:spPr>
          <a:xfrm>
            <a:off x="37104425" y="-2138700"/>
            <a:ext cx="13506300" cy="43929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NYU Logo should remain unchanged unless you’re fully replacing it with a departmental lock-up. If adding a logo, place it with 0.9cm spacing to the left of or below the NYU Logo.</a:t>
            </a:r>
            <a:endParaRPr sz="4800">
              <a:solidFill>
                <a:srgbClr val="FFFFFF"/>
              </a:solidFill>
              <a:latin typeface="IBM Plex Sans"/>
              <a:ea typeface="IBM Plex Sans"/>
              <a:cs typeface="IBM Plex Sans"/>
              <a:sym typeface="IBM Plex Sans"/>
            </a:endParaRPr>
          </a:p>
        </p:txBody>
      </p:sp>
      <p:sp>
        <p:nvSpPr>
          <p:cNvPr id="385" name="Google Shape;385;p17"/>
          <p:cNvSpPr txBox="1"/>
          <p:nvPr/>
        </p:nvSpPr>
        <p:spPr>
          <a:xfrm>
            <a:off x="37104425" y="-37071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86" name="Google Shape;386;p17"/>
          <p:cNvSpPr txBox="1"/>
          <p:nvPr/>
        </p:nvSpPr>
        <p:spPr>
          <a:xfrm>
            <a:off x="35892000" y="22350850"/>
            <a:ext cx="90498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Page numbers will be added automatically.</a:t>
            </a:r>
            <a:endParaRPr sz="4800">
              <a:solidFill>
                <a:srgbClr val="FFFFFF"/>
              </a:solidFill>
              <a:latin typeface="IBM Plex Sans"/>
              <a:ea typeface="IBM Plex Sans"/>
              <a:cs typeface="IBM Plex Sans"/>
              <a:sym typeface="IBM Plex Sans"/>
            </a:endParaRPr>
          </a:p>
        </p:txBody>
      </p:sp>
      <p:sp>
        <p:nvSpPr>
          <p:cNvPr id="387" name="Google Shape;387;p17"/>
          <p:cNvSpPr txBox="1"/>
          <p:nvPr/>
        </p:nvSpPr>
        <p:spPr>
          <a:xfrm>
            <a:off x="35892000" y="20879250"/>
            <a:ext cx="9049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88" name="Google Shape;388;p17"/>
          <p:cNvSpPr txBox="1"/>
          <p:nvPr/>
        </p:nvSpPr>
        <p:spPr>
          <a:xfrm>
            <a:off x="37104300" y="5939200"/>
            <a:ext cx="132066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the text related to the image in the center text box.</a:t>
            </a:r>
            <a:endParaRPr sz="4800">
              <a:solidFill>
                <a:srgbClr val="FFFFFF"/>
              </a:solidFill>
              <a:latin typeface="IBM Plex Sans"/>
              <a:ea typeface="IBM Plex Sans"/>
              <a:cs typeface="IBM Plex Sans"/>
              <a:sym typeface="IBM Plex Sans"/>
            </a:endParaRPr>
          </a:p>
        </p:txBody>
      </p:sp>
      <p:sp>
        <p:nvSpPr>
          <p:cNvPr id="389" name="Google Shape;389;p17"/>
          <p:cNvSpPr txBox="1"/>
          <p:nvPr/>
        </p:nvSpPr>
        <p:spPr>
          <a:xfrm>
            <a:off x="37104425" y="4467600"/>
            <a:ext cx="132066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90" name="Google Shape;390;p17"/>
          <p:cNvSpPr txBox="1"/>
          <p:nvPr/>
        </p:nvSpPr>
        <p:spPr>
          <a:xfrm>
            <a:off x="6768000" y="-8606050"/>
            <a:ext cx="23043000" cy="8453700"/>
          </a:xfrm>
          <a:prstGeom prst="rect">
            <a:avLst/>
          </a:prstGeom>
          <a:solidFill>
            <a:schemeClr val="accent2"/>
          </a:solidFill>
          <a:ln>
            <a:noFill/>
          </a:ln>
        </p:spPr>
        <p:txBody>
          <a:bodyPr anchorCtr="0" anchor="ctr"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a:t>
            </a:r>
            <a:r>
              <a:rPr b="1" lang="en-GB" sz="4800" u="sng">
                <a:solidFill>
                  <a:srgbClr val="FFFFFF"/>
                </a:solidFill>
                <a:latin typeface="IBM Plex Sans"/>
                <a:ea typeface="IBM Plex Sans"/>
                <a:cs typeface="IBM Plex Sans"/>
                <a:sym typeface="IBM Plex Sans"/>
              </a:rPr>
              <a:t>View &gt; Guides &gt; Show Guides</a:t>
            </a:r>
            <a:r>
              <a:rPr b="1" lang="en-GB" sz="4800">
                <a:solidFill>
                  <a:srgbClr val="FFFFFF"/>
                </a:solidFill>
                <a:latin typeface="IBM Plex Sans"/>
                <a:ea typeface="IBM Plex Sans"/>
                <a:cs typeface="IBM Plex Sans"/>
                <a:sym typeface="IBM Plex Sans"/>
              </a:rPr>
              <a:t>)</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Keep All Content in the center</a:t>
            </a:r>
            <a:r>
              <a:rPr lang="en-GB" sz="4800">
                <a:solidFill>
                  <a:srgbClr val="FFFFFF"/>
                </a:solidFill>
                <a:latin typeface="IBM Plex Sans"/>
                <a:ea typeface="IBM Plex Sans"/>
                <a:cs typeface="IBM Plex Sans"/>
                <a:sym typeface="IBM Plex Sans"/>
              </a:rPr>
              <a:t> of the slide, within the blue guidelines.</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If adding a </a:t>
            </a:r>
            <a:r>
              <a:rPr b="1" lang="en-GB" sz="4800" u="sng">
                <a:solidFill>
                  <a:srgbClr val="FFFFFF"/>
                </a:solidFill>
                <a:latin typeface="IBM Plex Sans"/>
                <a:ea typeface="IBM Plex Sans"/>
                <a:cs typeface="IBM Plex Sans"/>
                <a:sym typeface="IBM Plex Sans"/>
              </a:rPr>
              <a:t>background image</a:t>
            </a:r>
            <a:r>
              <a:rPr lang="en-GB" sz="4800">
                <a:solidFill>
                  <a:srgbClr val="FFFFFF"/>
                </a:solidFill>
                <a:latin typeface="IBM Plex Sans"/>
                <a:ea typeface="IBM Plex Sans"/>
                <a:cs typeface="IBM Plex Sans"/>
                <a:sym typeface="IBM Plex Sans"/>
              </a:rPr>
              <a:t>, ensure it is </a:t>
            </a:r>
            <a:r>
              <a:rPr b="1" lang="en-GB" sz="4800" u="sng">
                <a:solidFill>
                  <a:srgbClr val="FFFFFF"/>
                </a:solidFill>
                <a:latin typeface="IBM Plex Sans"/>
                <a:ea typeface="IBM Plex Sans"/>
                <a:cs typeface="IBM Plex Sans"/>
                <a:sym typeface="IBM Plex Sans"/>
              </a:rPr>
              <a:t>3840x2160 pixels</a:t>
            </a:r>
            <a:r>
              <a:rPr lang="en-GB" sz="4800">
                <a:solidFill>
                  <a:srgbClr val="FFFFFF"/>
                </a:solidFill>
                <a:latin typeface="IBM Plex Sans"/>
                <a:ea typeface="IBM Plex Sans"/>
                <a:cs typeface="IBM Plex Sans"/>
                <a:sym typeface="IBM Plex Sans"/>
              </a:rPr>
              <a:t> (16:9 aspect ratio; otherwise it will be stretched)</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When changing the slide “Layout” or background, you may need to choose “Reset to Theme” from the change background dialogue.</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Make use of </a:t>
            </a:r>
            <a:r>
              <a:rPr b="1" lang="en-GB" sz="4800" u="sng">
                <a:solidFill>
                  <a:srgbClr val="FFFFFF"/>
                </a:solidFill>
                <a:latin typeface="IBM Plex Sans"/>
                <a:ea typeface="IBM Plex Sans"/>
                <a:cs typeface="IBM Plex Sans"/>
                <a:sym typeface="IBM Plex Sans"/>
              </a:rPr>
              <a:t>graphics</a:t>
            </a:r>
            <a:r>
              <a:rPr lang="en-GB" sz="4800" u="sng">
                <a:solidFill>
                  <a:srgbClr val="FFFFFF"/>
                </a:solidFill>
                <a:latin typeface="IBM Plex Sans"/>
                <a:ea typeface="IBM Plex Sans"/>
                <a:cs typeface="IBM Plex Sans"/>
                <a:sym typeface="IBM Plex Sans"/>
              </a:rPr>
              <a:t>, </a:t>
            </a:r>
            <a:r>
              <a:rPr b="1" lang="en-GB" sz="4800" u="sng">
                <a:solidFill>
                  <a:srgbClr val="FFFFFF"/>
                </a:solidFill>
                <a:latin typeface="IBM Plex Sans"/>
                <a:ea typeface="IBM Plex Sans"/>
                <a:cs typeface="IBM Plex Sans"/>
                <a:sym typeface="IBM Plex Sans"/>
              </a:rPr>
              <a:t>charts</a:t>
            </a:r>
            <a:r>
              <a:rPr lang="en-GB" sz="4800" u="sng">
                <a:solidFill>
                  <a:srgbClr val="FFFFFF"/>
                </a:solidFill>
                <a:latin typeface="IBM Plex Sans"/>
                <a:ea typeface="IBM Plex Sans"/>
                <a:cs typeface="IBM Plex Sans"/>
                <a:sym typeface="IBM Plex Sans"/>
              </a:rPr>
              <a:t>, and </a:t>
            </a:r>
            <a:r>
              <a:rPr b="1" lang="en-GB" sz="4800" u="sng">
                <a:solidFill>
                  <a:srgbClr val="FFFFFF"/>
                </a:solidFill>
                <a:latin typeface="IBM Plex Sans"/>
                <a:ea typeface="IBM Plex Sans"/>
                <a:cs typeface="IBM Plex Sans"/>
                <a:sym typeface="IBM Plex Sans"/>
              </a:rPr>
              <a:t>imagery</a:t>
            </a:r>
            <a:r>
              <a:rPr lang="en-GB" sz="4800">
                <a:solidFill>
                  <a:srgbClr val="FFFFFF"/>
                </a:solidFill>
                <a:latin typeface="IBM Plex Sans"/>
                <a:ea typeface="IBM Plex Sans"/>
                <a:cs typeface="IBM Plex Sans"/>
                <a:sym typeface="IBM Plex Sans"/>
              </a:rPr>
              <a:t> where possible in place of bullet-point lists and long paragraphs of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If presenting long text</a:t>
            </a:r>
            <a:r>
              <a:rPr lang="en-GB" sz="4800">
                <a:solidFill>
                  <a:srgbClr val="FFFFFF"/>
                </a:solidFill>
                <a:latin typeface="IBM Plex Sans"/>
                <a:ea typeface="IBM Plex Sans"/>
                <a:cs typeface="IBM Plex Sans"/>
                <a:sym typeface="IBM Plex Sans"/>
              </a:rPr>
              <a:t>, </a:t>
            </a:r>
            <a:r>
              <a:rPr b="1" lang="en-GB" sz="4800">
                <a:solidFill>
                  <a:srgbClr val="FFFFFF"/>
                </a:solidFill>
                <a:latin typeface="IBM Plex Sans"/>
                <a:ea typeface="IBM Plex Sans"/>
                <a:cs typeface="IBM Plex Sans"/>
                <a:sym typeface="IBM Plex Sans"/>
              </a:rPr>
              <a:t>draw attention to important word or phrases</a:t>
            </a:r>
            <a:r>
              <a:rPr lang="en-GB" sz="4800">
                <a:solidFill>
                  <a:srgbClr val="FFFFFF"/>
                </a:solidFill>
                <a:latin typeface="IBM Plex Sans"/>
                <a:ea typeface="IBM Plex Sans"/>
                <a:cs typeface="IBM Plex Sans"/>
                <a:sym typeface="IBM Plex Sans"/>
              </a:rPr>
              <a:t> using text formatting. Aim to keep the font size as large as possible for legibility.</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Use</a:t>
            </a:r>
            <a:r>
              <a:rPr b="1" lang="en-GB" sz="4800">
                <a:solidFill>
                  <a:srgbClr val="FFFFFF"/>
                </a:solidFill>
                <a:latin typeface="IBM Plex Sans"/>
                <a:ea typeface="IBM Plex Sans"/>
                <a:cs typeface="IBM Plex Sans"/>
                <a:sym typeface="IBM Plex Sans"/>
              </a:rPr>
              <a:t> Speaker notes</a:t>
            </a:r>
            <a:r>
              <a:rPr lang="en-GB" sz="4800">
                <a:solidFill>
                  <a:srgbClr val="FFFFFF"/>
                </a:solidFill>
                <a:latin typeface="IBM Plex Sans"/>
                <a:ea typeface="IBM Plex Sans"/>
                <a:cs typeface="IBM Plex Sans"/>
                <a:sym typeface="IBM Plex Sans"/>
              </a:rPr>
              <a:t> area to </a:t>
            </a:r>
            <a:r>
              <a:rPr b="1" lang="en-GB" sz="4800">
                <a:solidFill>
                  <a:srgbClr val="FFFFFF"/>
                </a:solidFill>
                <a:latin typeface="IBM Plex Sans"/>
                <a:ea typeface="IBM Plex Sans"/>
                <a:cs typeface="IBM Plex Sans"/>
                <a:sym typeface="IBM Plex Sans"/>
              </a:rPr>
              <a:t>remind yourself of what to say</a:t>
            </a:r>
            <a:r>
              <a:rPr lang="en-GB" sz="4800">
                <a:solidFill>
                  <a:srgbClr val="FFFFFF"/>
                </a:solidFill>
                <a:latin typeface="IBM Plex Sans"/>
                <a:ea typeface="IBM Plex Sans"/>
                <a:cs typeface="IBM Plex Sans"/>
                <a:sym typeface="IBM Plex Sans"/>
              </a:rPr>
              <a:t>.</a:t>
            </a:r>
            <a:endParaRPr sz="4800">
              <a:solidFill>
                <a:srgbClr val="FFFFFF"/>
              </a:solidFill>
              <a:latin typeface="IBM Plex Sans"/>
              <a:ea typeface="IBM Plex Sans"/>
              <a:cs typeface="IBM Plex Sans"/>
              <a:sym typeface="IBM Plex Sans"/>
            </a:endParaRPr>
          </a:p>
        </p:txBody>
      </p:sp>
      <p:sp>
        <p:nvSpPr>
          <p:cNvPr id="391" name="Google Shape;391;p17"/>
          <p:cNvSpPr txBox="1"/>
          <p:nvPr/>
        </p:nvSpPr>
        <p:spPr>
          <a:xfrm>
            <a:off x="6768000" y="-10174450"/>
            <a:ext cx="230430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92" name="Google Shape;392;p17"/>
          <p:cNvSpPr txBox="1"/>
          <p:nvPr/>
        </p:nvSpPr>
        <p:spPr>
          <a:xfrm>
            <a:off x="-10213925" y="426250"/>
            <a:ext cx="9685500" cy="2673900"/>
          </a:xfrm>
          <a:prstGeom prst="rect">
            <a:avLst/>
          </a:prstGeom>
          <a:solidFill>
            <a:schemeClr val="accent2"/>
          </a:solidFill>
          <a:ln>
            <a:noFill/>
          </a:ln>
        </p:spPr>
        <p:txBody>
          <a:bodyPr anchorCtr="0" anchor="t"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Slide Title – Keep it succinct</a:t>
            </a:r>
            <a:endParaRPr sz="4800">
              <a:solidFill>
                <a:srgbClr val="FFFFFF"/>
              </a:solidFill>
              <a:latin typeface="IBM Plex Sans"/>
              <a:ea typeface="IBM Plex Sans"/>
              <a:cs typeface="IBM Plex Sans"/>
              <a:sym typeface="IBM Plex Sans"/>
            </a:endParaRPr>
          </a:p>
          <a:p>
            <a:pPr indent="-533400" lvl="0" marL="457200" rtl="0" algn="r">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Subtitle for reference or short comment on title</a:t>
            </a:r>
            <a:endParaRPr sz="4800">
              <a:solidFill>
                <a:srgbClr val="FFFFFF"/>
              </a:solidFill>
              <a:latin typeface="IBM Plex Sans"/>
              <a:ea typeface="IBM Plex Sans"/>
              <a:cs typeface="IBM Plex Sans"/>
              <a:sym typeface="IBM Plex Sans"/>
            </a:endParaRPr>
          </a:p>
        </p:txBody>
      </p:sp>
      <p:sp>
        <p:nvSpPr>
          <p:cNvPr id="393" name="Google Shape;393;p17"/>
          <p:cNvSpPr txBox="1"/>
          <p:nvPr/>
        </p:nvSpPr>
        <p:spPr>
          <a:xfrm>
            <a:off x="-10214050" y="-1045350"/>
            <a:ext cx="96855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94" name="Google Shape;394;p17"/>
          <p:cNvSpPr txBox="1"/>
          <p:nvPr/>
        </p:nvSpPr>
        <p:spPr>
          <a:xfrm>
            <a:off x="-13734900" y="5939200"/>
            <a:ext cx="13206600" cy="74727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image related to the text in the area on the left of the slide, preferably between the blue guides.</a:t>
            </a:r>
            <a:endParaRPr sz="4800">
              <a:solidFill>
                <a:srgbClr val="FFFFFF"/>
              </a:solidFill>
              <a:latin typeface="IBM Plex Sans"/>
              <a:ea typeface="IBM Plex Sans"/>
              <a:cs typeface="IBM Plex Sans"/>
              <a:sym typeface="IBM Plex Sans"/>
            </a:endParaRPr>
          </a:p>
          <a:p>
            <a:pPr indent="0" lvl="0" marL="0" rtl="0" algn="l">
              <a:spcBef>
                <a:spcPts val="0"/>
              </a:spcBef>
              <a:spcAft>
                <a:spcPts val="0"/>
              </a:spcAft>
              <a:buNone/>
            </a:pPr>
            <a:r>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Maintain the aspect ratio of all images (no disproportional stretching).</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When possible, prepare images and remove background colors and creating a PNG with transparency.</a:t>
            </a:r>
            <a:endParaRPr sz="4800">
              <a:solidFill>
                <a:srgbClr val="FFFFFF"/>
              </a:solidFill>
              <a:latin typeface="IBM Plex Sans"/>
              <a:ea typeface="IBM Plex Sans"/>
              <a:cs typeface="IBM Plex Sans"/>
              <a:sym typeface="IBM Plex Sans"/>
            </a:endParaRPr>
          </a:p>
        </p:txBody>
      </p:sp>
      <p:sp>
        <p:nvSpPr>
          <p:cNvPr id="395" name="Google Shape;395;p17"/>
          <p:cNvSpPr txBox="1"/>
          <p:nvPr/>
        </p:nvSpPr>
        <p:spPr>
          <a:xfrm>
            <a:off x="-13734900" y="4467600"/>
            <a:ext cx="132066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96" name="Google Shape;396;p17"/>
          <p:cNvSpPr txBox="1"/>
          <p:nvPr/>
        </p:nvSpPr>
        <p:spPr>
          <a:xfrm>
            <a:off x="-13734900" y="17910000"/>
            <a:ext cx="13206600" cy="20985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Cite the source of the image when not an original creation of the authors</a:t>
            </a:r>
            <a:endParaRPr sz="4800">
              <a:solidFill>
                <a:srgbClr val="FFFFFF"/>
              </a:solidFill>
              <a:latin typeface="IBM Plex Sans"/>
              <a:ea typeface="IBM Plex Sans"/>
              <a:cs typeface="IBM Plex Sans"/>
              <a:sym typeface="IBM Plex Sans"/>
            </a:endParaRPr>
          </a:p>
        </p:txBody>
      </p:sp>
      <p:sp>
        <p:nvSpPr>
          <p:cNvPr id="397" name="Google Shape;397;p17"/>
          <p:cNvSpPr txBox="1"/>
          <p:nvPr/>
        </p:nvSpPr>
        <p:spPr>
          <a:xfrm>
            <a:off x="-13734900" y="16341600"/>
            <a:ext cx="132066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398" name="Google Shape;398;p17"/>
          <p:cNvSpPr txBox="1"/>
          <p:nvPr>
            <p:ph idx="5" type="body"/>
          </p:nvPr>
        </p:nvSpPr>
        <p:spPr>
          <a:xfrm>
            <a:off x="4320000" y="17910000"/>
            <a:ext cx="9270000" cy="1733400"/>
          </a:xfrm>
          <a:prstGeom prst="rect">
            <a:avLst/>
          </a:prstGeom>
          <a:noFill/>
          <a:ln>
            <a:noFill/>
          </a:ln>
        </p:spPr>
        <p:txBody>
          <a:bodyPr anchorCtr="0" anchor="t" bIns="91425" lIns="91425" spcFirstLastPara="1" rIns="91425" wrap="square" tIns="91425">
            <a:noAutofit/>
          </a:bodyPr>
          <a:lstStyle>
            <a:lvl1pPr indent="-368300" lvl="0" marL="457200" rtl="0" algn="ct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lgn="ct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lgn="ct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lgn="ct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lgn="ct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lgn="ct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lgn="ct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lgn="ct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lgn="ct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20319">
          <p15:clr>
            <a:schemeClr val="accent1"/>
          </p15:clr>
        </p15:guide>
        <p15:guide id="10" pos="2721">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guide id="15" pos="8561">
          <p15:clr>
            <a:schemeClr val="accent1"/>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Black Text (Light Background / Image)" showMasterSp="0">
  <p:cSld name="TITLE_1_2_3_4">
    <p:bg>
      <p:bgPr>
        <a:solidFill>
          <a:srgbClr val="FFFFFF"/>
        </a:solidFill>
      </p:bgPr>
    </p:bg>
    <p:spTree>
      <p:nvGrpSpPr>
        <p:cNvPr id="399" name="Shape 399"/>
        <p:cNvGrpSpPr/>
        <p:nvPr/>
      </p:nvGrpSpPr>
      <p:grpSpPr>
        <a:xfrm>
          <a:off x="0" y="0"/>
          <a:ext cx="0" cy="0"/>
          <a:chOff x="0" y="0"/>
          <a:chExt cx="0" cy="0"/>
        </a:xfrm>
      </p:grpSpPr>
      <p:pic>
        <p:nvPicPr>
          <p:cNvPr descr="Gradient---White-to-Transparent---1920x1080_3.png" id="400" name="Google Shape;400;p18"/>
          <p:cNvPicPr preferRelativeResize="0"/>
          <p:nvPr/>
        </p:nvPicPr>
        <p:blipFill>
          <a:blip r:embed="rId2">
            <a:alphaModFix/>
          </a:blip>
          <a:stretch>
            <a:fillRect/>
          </a:stretch>
        </p:blipFill>
        <p:spPr>
          <a:xfrm rot="10800000">
            <a:off x="-8700" y="12915904"/>
            <a:ext cx="36576000" cy="7658096"/>
          </a:xfrm>
          <a:prstGeom prst="rect">
            <a:avLst/>
          </a:prstGeom>
          <a:noFill/>
          <a:ln>
            <a:noFill/>
          </a:ln>
        </p:spPr>
      </p:pic>
      <p:pic>
        <p:nvPicPr>
          <p:cNvPr descr="Gradient---White-to-Transparent---1920x1080_3.png" id="401" name="Google Shape;401;p18"/>
          <p:cNvPicPr preferRelativeResize="0"/>
          <p:nvPr/>
        </p:nvPicPr>
        <p:blipFill>
          <a:blip r:embed="rId2">
            <a:alphaModFix/>
          </a:blip>
          <a:stretch>
            <a:fillRect/>
          </a:stretch>
        </p:blipFill>
        <p:spPr>
          <a:xfrm>
            <a:off x="0" y="0"/>
            <a:ext cx="36576000" cy="9639302"/>
          </a:xfrm>
          <a:prstGeom prst="rect">
            <a:avLst/>
          </a:prstGeom>
          <a:noFill/>
          <a:ln>
            <a:noFill/>
          </a:ln>
        </p:spPr>
      </p:pic>
      <p:sp>
        <p:nvSpPr>
          <p:cNvPr id="402" name="Google Shape;402;p18"/>
          <p:cNvSpPr txBox="1"/>
          <p:nvPr>
            <p:ph idx="12" type="sldNum"/>
          </p:nvPr>
        </p:nvSpPr>
        <p:spPr>
          <a:xfrm>
            <a:off x="35316000" y="19699200"/>
            <a:ext cx="576000" cy="54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403" name="Google Shape;403;p18"/>
          <p:cNvSpPr txBox="1"/>
          <p:nvPr>
            <p:ph type="title"/>
          </p:nvPr>
        </p:nvSpPr>
        <p:spPr>
          <a:xfrm>
            <a:off x="696125" y="685800"/>
            <a:ext cx="29115000" cy="1733400"/>
          </a:xfrm>
          <a:prstGeom prst="rect">
            <a:avLst/>
          </a:prstGeom>
          <a:noFill/>
          <a:ln>
            <a:noFill/>
          </a:ln>
        </p:spPr>
        <p:txBody>
          <a:bodyPr anchorCtr="0" anchor="b" bIns="0" lIns="0" spcFirstLastPara="1" rIns="182850" wrap="square" tIns="182850">
            <a:noAutofit/>
          </a:bodyPr>
          <a:lstStyle>
            <a:lvl1pPr lvl="0" rtl="0">
              <a:spcBef>
                <a:spcPts val="0"/>
              </a:spcBef>
              <a:spcAft>
                <a:spcPts val="0"/>
              </a:spcAft>
              <a:buNone/>
              <a:defRPr b="1" sz="8200">
                <a:latin typeface="Montserrat"/>
                <a:ea typeface="Montserrat"/>
                <a:cs typeface="Montserrat"/>
                <a:sym typeface="Montserrat"/>
              </a:defRPr>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sp>
        <p:nvSpPr>
          <p:cNvPr id="404" name="Google Shape;404;p18"/>
          <p:cNvSpPr txBox="1"/>
          <p:nvPr>
            <p:ph idx="1" type="subTitle"/>
          </p:nvPr>
        </p:nvSpPr>
        <p:spPr>
          <a:xfrm>
            <a:off x="696125" y="2419200"/>
            <a:ext cx="29115000" cy="6810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latin typeface="Montserrat"/>
                <a:ea typeface="Montserrat"/>
                <a:cs typeface="Montserrat"/>
                <a:sym typeface="Montserrat"/>
              </a:defRPr>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sp>
        <p:nvSpPr>
          <p:cNvPr id="405" name="Google Shape;405;p18"/>
          <p:cNvSpPr txBox="1"/>
          <p:nvPr>
            <p:ph idx="2" type="body"/>
          </p:nvPr>
        </p:nvSpPr>
        <p:spPr>
          <a:xfrm>
            <a:off x="685800" y="19699200"/>
            <a:ext cx="14050800" cy="54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1pPr>
            <a:lvl2pPr indent="-368300" lvl="1" marL="9144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2pPr>
            <a:lvl3pPr indent="-368300" lvl="2" marL="13716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3pPr>
            <a:lvl4pPr indent="-368300" lvl="3" marL="18288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4pPr>
            <a:lvl5pPr indent="-368300" lvl="4" marL="22860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5pPr>
            <a:lvl6pPr indent="-368300" lvl="5" marL="27432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6pPr>
            <a:lvl7pPr indent="-368300" lvl="6" marL="32004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7pPr>
            <a:lvl8pPr indent="-368300" lvl="7" marL="36576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8pPr>
            <a:lvl9pPr indent="-368300" lvl="8" marL="41148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9pPr>
          </a:lstStyle>
          <a:p/>
        </p:txBody>
      </p:sp>
      <p:sp>
        <p:nvSpPr>
          <p:cNvPr id="406" name="Google Shape;406;p18"/>
          <p:cNvSpPr txBox="1"/>
          <p:nvPr>
            <p:ph idx="3" type="body"/>
          </p:nvPr>
        </p:nvSpPr>
        <p:spPr>
          <a:xfrm>
            <a:off x="14736600" y="19699200"/>
            <a:ext cx="20579400" cy="54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1pPr>
            <a:lvl2pPr indent="-368300" lvl="1" marL="9144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2pPr>
            <a:lvl3pPr indent="-368300" lvl="2" marL="13716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3pPr>
            <a:lvl4pPr indent="-368300" lvl="3" marL="18288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4pPr>
            <a:lvl5pPr indent="-368300" lvl="4" marL="22860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5pPr>
            <a:lvl6pPr indent="-368300" lvl="5" marL="27432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6pPr>
            <a:lvl7pPr indent="-368300" lvl="6" marL="32004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7pPr>
            <a:lvl8pPr indent="-368300" lvl="7" marL="36576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8pPr>
            <a:lvl9pPr indent="-368300" lvl="8" marL="41148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9pPr>
          </a:lstStyle>
          <a:p/>
        </p:txBody>
      </p:sp>
      <p:sp>
        <p:nvSpPr>
          <p:cNvPr id="407" name="Google Shape;407;p18"/>
          <p:cNvSpPr txBox="1"/>
          <p:nvPr>
            <p:ph idx="4" type="body"/>
          </p:nvPr>
        </p:nvSpPr>
        <p:spPr>
          <a:xfrm>
            <a:off x="13590000" y="4467600"/>
            <a:ext cx="18666000" cy="13442400"/>
          </a:xfrm>
          <a:prstGeom prst="rect">
            <a:avLst/>
          </a:prstGeom>
          <a:noFill/>
          <a:ln>
            <a:noFill/>
          </a:ln>
        </p:spPr>
        <p:txBody>
          <a:bodyPr anchorCtr="0" anchor="t" bIns="0" lIns="684000" spcFirstLastPara="1" rIns="0" wrap="square" tIns="0">
            <a:noAutofit/>
          </a:bodyPr>
          <a:lstStyle>
            <a:lvl1pPr indent="-1181100" lvl="0" marL="457200" rtl="0">
              <a:spcBef>
                <a:spcPts val="0"/>
              </a:spcBef>
              <a:spcAft>
                <a:spcPts val="0"/>
              </a:spcAft>
              <a:buSzPts val="15000"/>
              <a:buFont typeface="IBM Plex Sans"/>
              <a:buChar char="●"/>
              <a:defRPr sz="15000">
                <a:latin typeface="IBM Plex Sans"/>
                <a:ea typeface="IBM Plex Sans"/>
                <a:cs typeface="IBM Plex Sans"/>
                <a:sym typeface="IBM Plex Sans"/>
              </a:defRPr>
            </a:lvl1pPr>
            <a:lvl2pPr indent="-1181100" lvl="1" marL="914400" rtl="0">
              <a:spcBef>
                <a:spcPts val="0"/>
              </a:spcBef>
              <a:spcAft>
                <a:spcPts val="0"/>
              </a:spcAft>
              <a:buSzPts val="15000"/>
              <a:buFont typeface="IBM Plex Sans"/>
              <a:buChar char="○"/>
              <a:defRPr sz="15000">
                <a:latin typeface="IBM Plex Sans"/>
                <a:ea typeface="IBM Plex Sans"/>
                <a:cs typeface="IBM Plex Sans"/>
                <a:sym typeface="IBM Plex Sans"/>
              </a:defRPr>
            </a:lvl2pPr>
            <a:lvl3pPr indent="-1181100" lvl="2" marL="1371600" rtl="0">
              <a:spcBef>
                <a:spcPts val="0"/>
              </a:spcBef>
              <a:spcAft>
                <a:spcPts val="0"/>
              </a:spcAft>
              <a:buSzPts val="15000"/>
              <a:buFont typeface="IBM Plex Sans"/>
              <a:buChar char="■"/>
              <a:defRPr sz="15000">
                <a:latin typeface="IBM Plex Sans"/>
                <a:ea typeface="IBM Plex Sans"/>
                <a:cs typeface="IBM Plex Sans"/>
                <a:sym typeface="IBM Plex Sans"/>
              </a:defRPr>
            </a:lvl3pPr>
            <a:lvl4pPr indent="-1181100" lvl="3" marL="1828800" rtl="0">
              <a:spcBef>
                <a:spcPts val="0"/>
              </a:spcBef>
              <a:spcAft>
                <a:spcPts val="0"/>
              </a:spcAft>
              <a:buSzPts val="15000"/>
              <a:buFont typeface="IBM Plex Sans"/>
              <a:buChar char="●"/>
              <a:defRPr sz="15000">
                <a:latin typeface="IBM Plex Sans"/>
                <a:ea typeface="IBM Plex Sans"/>
                <a:cs typeface="IBM Plex Sans"/>
                <a:sym typeface="IBM Plex Sans"/>
              </a:defRPr>
            </a:lvl4pPr>
            <a:lvl5pPr indent="-1181100" lvl="4" marL="2286000" rtl="0">
              <a:spcBef>
                <a:spcPts val="0"/>
              </a:spcBef>
              <a:spcAft>
                <a:spcPts val="0"/>
              </a:spcAft>
              <a:buSzPts val="15000"/>
              <a:buFont typeface="IBM Plex Sans"/>
              <a:buChar char="○"/>
              <a:defRPr sz="15000">
                <a:latin typeface="IBM Plex Sans"/>
                <a:ea typeface="IBM Plex Sans"/>
                <a:cs typeface="IBM Plex Sans"/>
                <a:sym typeface="IBM Plex Sans"/>
              </a:defRPr>
            </a:lvl5pPr>
            <a:lvl6pPr indent="-1181100" lvl="5" marL="2743200" rtl="0">
              <a:spcBef>
                <a:spcPts val="0"/>
              </a:spcBef>
              <a:spcAft>
                <a:spcPts val="0"/>
              </a:spcAft>
              <a:buSzPts val="15000"/>
              <a:buFont typeface="IBM Plex Sans"/>
              <a:buChar char="■"/>
              <a:defRPr sz="15000">
                <a:latin typeface="IBM Plex Sans"/>
                <a:ea typeface="IBM Plex Sans"/>
                <a:cs typeface="IBM Plex Sans"/>
                <a:sym typeface="IBM Plex Sans"/>
              </a:defRPr>
            </a:lvl6pPr>
            <a:lvl7pPr indent="-1181100" lvl="6" marL="3200400" rtl="0">
              <a:spcBef>
                <a:spcPts val="0"/>
              </a:spcBef>
              <a:spcAft>
                <a:spcPts val="0"/>
              </a:spcAft>
              <a:buSzPts val="15000"/>
              <a:buFont typeface="IBM Plex Sans"/>
              <a:buChar char="●"/>
              <a:defRPr sz="15000">
                <a:latin typeface="IBM Plex Sans"/>
                <a:ea typeface="IBM Plex Sans"/>
                <a:cs typeface="IBM Plex Sans"/>
                <a:sym typeface="IBM Plex Sans"/>
              </a:defRPr>
            </a:lvl7pPr>
            <a:lvl8pPr indent="-1181100" lvl="7" marL="3657600" rtl="0">
              <a:spcBef>
                <a:spcPts val="0"/>
              </a:spcBef>
              <a:spcAft>
                <a:spcPts val="0"/>
              </a:spcAft>
              <a:buSzPts val="15000"/>
              <a:buFont typeface="IBM Plex Sans"/>
              <a:buChar char="○"/>
              <a:defRPr sz="15000">
                <a:latin typeface="IBM Plex Sans"/>
                <a:ea typeface="IBM Plex Sans"/>
                <a:cs typeface="IBM Plex Sans"/>
                <a:sym typeface="IBM Plex Sans"/>
              </a:defRPr>
            </a:lvl8pPr>
            <a:lvl9pPr indent="-1181100" lvl="8" marL="4114800" rtl="0">
              <a:spcBef>
                <a:spcPts val="0"/>
              </a:spcBef>
              <a:spcAft>
                <a:spcPts val="0"/>
              </a:spcAft>
              <a:buSzPts val="15000"/>
              <a:buFont typeface="IBM Plex Sans"/>
              <a:buChar char="■"/>
              <a:defRPr sz="15000">
                <a:latin typeface="IBM Plex Sans"/>
                <a:ea typeface="IBM Plex Sans"/>
                <a:cs typeface="IBM Plex Sans"/>
                <a:sym typeface="IBM Plex Sans"/>
              </a:defRPr>
            </a:lvl9pPr>
          </a:lstStyle>
          <a:p/>
        </p:txBody>
      </p:sp>
      <p:pic>
        <p:nvPicPr>
          <p:cNvPr descr="NYUAD Engineering Division Logo RGB Black on White_600dpi.png" id="408" name="Google Shape;408;p18"/>
          <p:cNvPicPr preferRelativeResize="0"/>
          <p:nvPr/>
        </p:nvPicPr>
        <p:blipFill rotWithShape="1">
          <a:blip r:embed="rId3">
            <a:alphaModFix/>
          </a:blip>
          <a:srcRect b="44524" l="0" r="0" t="0"/>
          <a:stretch/>
        </p:blipFill>
        <p:spPr>
          <a:xfrm>
            <a:off x="29262102" y="264301"/>
            <a:ext cx="6936698" cy="2154901"/>
          </a:xfrm>
          <a:prstGeom prst="rect">
            <a:avLst/>
          </a:prstGeom>
          <a:noFill/>
          <a:ln>
            <a:noFill/>
          </a:ln>
        </p:spPr>
      </p:pic>
      <p:sp>
        <p:nvSpPr>
          <p:cNvPr id="409" name="Google Shape;409;p18"/>
          <p:cNvSpPr txBox="1"/>
          <p:nvPr/>
        </p:nvSpPr>
        <p:spPr>
          <a:xfrm>
            <a:off x="696125" y="2235085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bottom-left text box is best used for the names and titles of presenters.</a:t>
            </a:r>
            <a:endParaRPr sz="4800">
              <a:solidFill>
                <a:srgbClr val="FFFFFF"/>
              </a:solidFill>
              <a:latin typeface="IBM Plex Sans"/>
              <a:ea typeface="IBM Plex Sans"/>
              <a:cs typeface="IBM Plex Sans"/>
              <a:sym typeface="IBM Plex Sans"/>
            </a:endParaRPr>
          </a:p>
        </p:txBody>
      </p:sp>
      <p:sp>
        <p:nvSpPr>
          <p:cNvPr id="410" name="Google Shape;410;p18"/>
          <p:cNvSpPr txBox="1"/>
          <p:nvPr/>
        </p:nvSpPr>
        <p:spPr>
          <a:xfrm>
            <a:off x="696125" y="2087925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11" name="Google Shape;411;p18"/>
          <p:cNvSpPr txBox="1"/>
          <p:nvPr/>
        </p:nvSpPr>
        <p:spPr>
          <a:xfrm>
            <a:off x="21984500" y="22447650"/>
            <a:ext cx="13331400" cy="20985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r">
              <a:spcBef>
                <a:spcPts val="0"/>
              </a:spcBef>
              <a:spcAft>
                <a:spcPts val="0"/>
              </a:spcAft>
              <a:buNone/>
            </a:pPr>
            <a:r>
              <a:rPr lang="en-GB" sz="4800">
                <a:solidFill>
                  <a:srgbClr val="FFFFFF"/>
                </a:solidFill>
                <a:latin typeface="IBM Plex Sans"/>
                <a:ea typeface="IBM Plex Sans"/>
                <a:cs typeface="IBM Plex Sans"/>
                <a:sym typeface="IBM Plex Sans"/>
              </a:rPr>
              <a:t>The bottom-right text box is best used for the event, date, and title of the presentation.</a:t>
            </a:r>
            <a:endParaRPr sz="4800">
              <a:solidFill>
                <a:srgbClr val="FFFFFF"/>
              </a:solidFill>
              <a:latin typeface="IBM Plex Sans"/>
              <a:ea typeface="IBM Plex Sans"/>
              <a:cs typeface="IBM Plex Sans"/>
              <a:sym typeface="IBM Plex Sans"/>
            </a:endParaRPr>
          </a:p>
        </p:txBody>
      </p:sp>
      <p:sp>
        <p:nvSpPr>
          <p:cNvPr id="412" name="Google Shape;412;p18"/>
          <p:cNvSpPr txBox="1"/>
          <p:nvPr/>
        </p:nvSpPr>
        <p:spPr>
          <a:xfrm>
            <a:off x="21984600" y="20879250"/>
            <a:ext cx="133314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r">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13" name="Google Shape;413;p18"/>
          <p:cNvSpPr txBox="1"/>
          <p:nvPr/>
        </p:nvSpPr>
        <p:spPr>
          <a:xfrm>
            <a:off x="37104425" y="-2138700"/>
            <a:ext cx="13506300" cy="43929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NYU Logo should remain unchanged unless you’re fully replacing it with a departmental lock-up. If adding a logo, place it with 0.9cm spacing to the left of or below the NYU Logo.</a:t>
            </a:r>
            <a:endParaRPr sz="4800">
              <a:solidFill>
                <a:srgbClr val="FFFFFF"/>
              </a:solidFill>
              <a:latin typeface="IBM Plex Sans"/>
              <a:ea typeface="IBM Plex Sans"/>
              <a:cs typeface="IBM Plex Sans"/>
              <a:sym typeface="IBM Plex Sans"/>
            </a:endParaRPr>
          </a:p>
        </p:txBody>
      </p:sp>
      <p:sp>
        <p:nvSpPr>
          <p:cNvPr id="414" name="Google Shape;414;p18"/>
          <p:cNvSpPr txBox="1"/>
          <p:nvPr/>
        </p:nvSpPr>
        <p:spPr>
          <a:xfrm>
            <a:off x="37104425" y="-37071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15" name="Google Shape;415;p18"/>
          <p:cNvSpPr txBox="1"/>
          <p:nvPr/>
        </p:nvSpPr>
        <p:spPr>
          <a:xfrm>
            <a:off x="35892000" y="22350850"/>
            <a:ext cx="90498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Page numbers will be added automatically.</a:t>
            </a:r>
            <a:endParaRPr sz="4800">
              <a:solidFill>
                <a:srgbClr val="FFFFFF"/>
              </a:solidFill>
              <a:latin typeface="IBM Plex Sans"/>
              <a:ea typeface="IBM Plex Sans"/>
              <a:cs typeface="IBM Plex Sans"/>
              <a:sym typeface="IBM Plex Sans"/>
            </a:endParaRPr>
          </a:p>
        </p:txBody>
      </p:sp>
      <p:sp>
        <p:nvSpPr>
          <p:cNvPr id="416" name="Google Shape;416;p18"/>
          <p:cNvSpPr txBox="1"/>
          <p:nvPr/>
        </p:nvSpPr>
        <p:spPr>
          <a:xfrm>
            <a:off x="35892000" y="20879250"/>
            <a:ext cx="9049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17" name="Google Shape;417;p18"/>
          <p:cNvSpPr txBox="1"/>
          <p:nvPr/>
        </p:nvSpPr>
        <p:spPr>
          <a:xfrm>
            <a:off x="37104600" y="5939200"/>
            <a:ext cx="132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the text related to the image in the center text box.</a:t>
            </a:r>
            <a:endParaRPr sz="4800">
              <a:solidFill>
                <a:srgbClr val="FFFFFF"/>
              </a:solidFill>
              <a:latin typeface="IBM Plex Sans"/>
              <a:ea typeface="IBM Plex Sans"/>
              <a:cs typeface="IBM Plex Sans"/>
              <a:sym typeface="IBM Plex Sans"/>
            </a:endParaRPr>
          </a:p>
        </p:txBody>
      </p:sp>
      <p:sp>
        <p:nvSpPr>
          <p:cNvPr id="418" name="Google Shape;418;p18"/>
          <p:cNvSpPr txBox="1"/>
          <p:nvPr/>
        </p:nvSpPr>
        <p:spPr>
          <a:xfrm>
            <a:off x="37104600" y="4467600"/>
            <a:ext cx="132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19" name="Google Shape;419;p18"/>
          <p:cNvSpPr txBox="1"/>
          <p:nvPr/>
        </p:nvSpPr>
        <p:spPr>
          <a:xfrm>
            <a:off x="6768000" y="-8606050"/>
            <a:ext cx="23043000" cy="8453700"/>
          </a:xfrm>
          <a:prstGeom prst="rect">
            <a:avLst/>
          </a:prstGeom>
          <a:solidFill>
            <a:schemeClr val="accent2"/>
          </a:solidFill>
          <a:ln>
            <a:noFill/>
          </a:ln>
        </p:spPr>
        <p:txBody>
          <a:bodyPr anchorCtr="0" anchor="ctr"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a:t>
            </a:r>
            <a:r>
              <a:rPr b="1" lang="en-GB" sz="4800" u="sng">
                <a:solidFill>
                  <a:srgbClr val="FFFFFF"/>
                </a:solidFill>
                <a:latin typeface="IBM Plex Sans"/>
                <a:ea typeface="IBM Plex Sans"/>
                <a:cs typeface="IBM Plex Sans"/>
                <a:sym typeface="IBM Plex Sans"/>
              </a:rPr>
              <a:t>View &gt; Guides &gt; Show Guides</a:t>
            </a:r>
            <a:r>
              <a:rPr b="1" lang="en-GB" sz="4800">
                <a:solidFill>
                  <a:srgbClr val="FFFFFF"/>
                </a:solidFill>
                <a:latin typeface="IBM Plex Sans"/>
                <a:ea typeface="IBM Plex Sans"/>
                <a:cs typeface="IBM Plex Sans"/>
                <a:sym typeface="IBM Plex Sans"/>
              </a:rPr>
              <a:t>)</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Keep All Content in the center</a:t>
            </a:r>
            <a:r>
              <a:rPr lang="en-GB" sz="4800">
                <a:solidFill>
                  <a:srgbClr val="FFFFFF"/>
                </a:solidFill>
                <a:latin typeface="IBM Plex Sans"/>
                <a:ea typeface="IBM Plex Sans"/>
                <a:cs typeface="IBM Plex Sans"/>
                <a:sym typeface="IBM Plex Sans"/>
              </a:rPr>
              <a:t> of the slide, within the blue guidelines.</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If adding a </a:t>
            </a:r>
            <a:r>
              <a:rPr b="1" lang="en-GB" sz="4800" u="sng">
                <a:solidFill>
                  <a:srgbClr val="FFFFFF"/>
                </a:solidFill>
                <a:latin typeface="IBM Plex Sans"/>
                <a:ea typeface="IBM Plex Sans"/>
                <a:cs typeface="IBM Plex Sans"/>
                <a:sym typeface="IBM Plex Sans"/>
              </a:rPr>
              <a:t>background image</a:t>
            </a:r>
            <a:r>
              <a:rPr lang="en-GB" sz="4800">
                <a:solidFill>
                  <a:srgbClr val="FFFFFF"/>
                </a:solidFill>
                <a:latin typeface="IBM Plex Sans"/>
                <a:ea typeface="IBM Plex Sans"/>
                <a:cs typeface="IBM Plex Sans"/>
                <a:sym typeface="IBM Plex Sans"/>
              </a:rPr>
              <a:t>, ensure it is </a:t>
            </a:r>
            <a:r>
              <a:rPr b="1" lang="en-GB" sz="4800" u="sng">
                <a:solidFill>
                  <a:srgbClr val="FFFFFF"/>
                </a:solidFill>
                <a:latin typeface="IBM Plex Sans"/>
                <a:ea typeface="IBM Plex Sans"/>
                <a:cs typeface="IBM Plex Sans"/>
                <a:sym typeface="IBM Plex Sans"/>
              </a:rPr>
              <a:t>3840x2160 pixels</a:t>
            </a:r>
            <a:r>
              <a:rPr lang="en-GB" sz="4800">
                <a:solidFill>
                  <a:srgbClr val="FFFFFF"/>
                </a:solidFill>
                <a:latin typeface="IBM Plex Sans"/>
                <a:ea typeface="IBM Plex Sans"/>
                <a:cs typeface="IBM Plex Sans"/>
                <a:sym typeface="IBM Plex Sans"/>
              </a:rPr>
              <a:t> (16:9 aspect ratio; otherwise it will be stretched)</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When changing the slide “Layout” or background, you may need to choose “Reset to Theme” from the change background dialogue.</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Make use of </a:t>
            </a:r>
            <a:r>
              <a:rPr b="1" lang="en-GB" sz="4800" u="sng">
                <a:solidFill>
                  <a:srgbClr val="FFFFFF"/>
                </a:solidFill>
                <a:latin typeface="IBM Plex Sans"/>
                <a:ea typeface="IBM Plex Sans"/>
                <a:cs typeface="IBM Plex Sans"/>
                <a:sym typeface="IBM Plex Sans"/>
              </a:rPr>
              <a:t>graphics</a:t>
            </a:r>
            <a:r>
              <a:rPr lang="en-GB" sz="4800" u="sng">
                <a:solidFill>
                  <a:srgbClr val="FFFFFF"/>
                </a:solidFill>
                <a:latin typeface="IBM Plex Sans"/>
                <a:ea typeface="IBM Plex Sans"/>
                <a:cs typeface="IBM Plex Sans"/>
                <a:sym typeface="IBM Plex Sans"/>
              </a:rPr>
              <a:t>, </a:t>
            </a:r>
            <a:r>
              <a:rPr b="1" lang="en-GB" sz="4800" u="sng">
                <a:solidFill>
                  <a:srgbClr val="FFFFFF"/>
                </a:solidFill>
                <a:latin typeface="IBM Plex Sans"/>
                <a:ea typeface="IBM Plex Sans"/>
                <a:cs typeface="IBM Plex Sans"/>
                <a:sym typeface="IBM Plex Sans"/>
              </a:rPr>
              <a:t>charts</a:t>
            </a:r>
            <a:r>
              <a:rPr lang="en-GB" sz="4800" u="sng">
                <a:solidFill>
                  <a:srgbClr val="FFFFFF"/>
                </a:solidFill>
                <a:latin typeface="IBM Plex Sans"/>
                <a:ea typeface="IBM Plex Sans"/>
                <a:cs typeface="IBM Plex Sans"/>
                <a:sym typeface="IBM Plex Sans"/>
              </a:rPr>
              <a:t>, and </a:t>
            </a:r>
            <a:r>
              <a:rPr b="1" lang="en-GB" sz="4800" u="sng">
                <a:solidFill>
                  <a:srgbClr val="FFFFFF"/>
                </a:solidFill>
                <a:latin typeface="IBM Plex Sans"/>
                <a:ea typeface="IBM Plex Sans"/>
                <a:cs typeface="IBM Plex Sans"/>
                <a:sym typeface="IBM Plex Sans"/>
              </a:rPr>
              <a:t>imagery</a:t>
            </a:r>
            <a:r>
              <a:rPr lang="en-GB" sz="4800">
                <a:solidFill>
                  <a:srgbClr val="FFFFFF"/>
                </a:solidFill>
                <a:latin typeface="IBM Plex Sans"/>
                <a:ea typeface="IBM Plex Sans"/>
                <a:cs typeface="IBM Plex Sans"/>
                <a:sym typeface="IBM Plex Sans"/>
              </a:rPr>
              <a:t> where possible in place of bullet-point lists and long paragraphs of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If presenting long text</a:t>
            </a:r>
            <a:r>
              <a:rPr lang="en-GB" sz="4800">
                <a:solidFill>
                  <a:srgbClr val="FFFFFF"/>
                </a:solidFill>
                <a:latin typeface="IBM Plex Sans"/>
                <a:ea typeface="IBM Plex Sans"/>
                <a:cs typeface="IBM Plex Sans"/>
                <a:sym typeface="IBM Plex Sans"/>
              </a:rPr>
              <a:t>, </a:t>
            </a:r>
            <a:r>
              <a:rPr b="1" lang="en-GB" sz="4800">
                <a:solidFill>
                  <a:srgbClr val="FFFFFF"/>
                </a:solidFill>
                <a:latin typeface="IBM Plex Sans"/>
                <a:ea typeface="IBM Plex Sans"/>
                <a:cs typeface="IBM Plex Sans"/>
                <a:sym typeface="IBM Plex Sans"/>
              </a:rPr>
              <a:t>draw attention to important word or phrases</a:t>
            </a:r>
            <a:r>
              <a:rPr lang="en-GB" sz="4800">
                <a:solidFill>
                  <a:srgbClr val="FFFFFF"/>
                </a:solidFill>
                <a:latin typeface="IBM Plex Sans"/>
                <a:ea typeface="IBM Plex Sans"/>
                <a:cs typeface="IBM Plex Sans"/>
                <a:sym typeface="IBM Plex Sans"/>
              </a:rPr>
              <a:t> using text formatting. Aim to keep the font size as large as possible for legibility.</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Use</a:t>
            </a:r>
            <a:r>
              <a:rPr b="1" lang="en-GB" sz="4800">
                <a:solidFill>
                  <a:srgbClr val="FFFFFF"/>
                </a:solidFill>
                <a:latin typeface="IBM Plex Sans"/>
                <a:ea typeface="IBM Plex Sans"/>
                <a:cs typeface="IBM Plex Sans"/>
                <a:sym typeface="IBM Plex Sans"/>
              </a:rPr>
              <a:t> Speaker notes</a:t>
            </a:r>
            <a:r>
              <a:rPr lang="en-GB" sz="4800">
                <a:solidFill>
                  <a:srgbClr val="FFFFFF"/>
                </a:solidFill>
                <a:latin typeface="IBM Plex Sans"/>
                <a:ea typeface="IBM Plex Sans"/>
                <a:cs typeface="IBM Plex Sans"/>
                <a:sym typeface="IBM Plex Sans"/>
              </a:rPr>
              <a:t> area to </a:t>
            </a:r>
            <a:r>
              <a:rPr b="1" lang="en-GB" sz="4800">
                <a:solidFill>
                  <a:srgbClr val="FFFFFF"/>
                </a:solidFill>
                <a:latin typeface="IBM Plex Sans"/>
                <a:ea typeface="IBM Plex Sans"/>
                <a:cs typeface="IBM Plex Sans"/>
                <a:sym typeface="IBM Plex Sans"/>
              </a:rPr>
              <a:t>remind yourself of what to say</a:t>
            </a:r>
            <a:r>
              <a:rPr lang="en-GB" sz="4800">
                <a:solidFill>
                  <a:srgbClr val="FFFFFF"/>
                </a:solidFill>
                <a:latin typeface="IBM Plex Sans"/>
                <a:ea typeface="IBM Plex Sans"/>
                <a:cs typeface="IBM Plex Sans"/>
                <a:sym typeface="IBM Plex Sans"/>
              </a:rPr>
              <a:t>.</a:t>
            </a:r>
            <a:endParaRPr sz="4800">
              <a:solidFill>
                <a:srgbClr val="FFFFFF"/>
              </a:solidFill>
              <a:latin typeface="IBM Plex Sans"/>
              <a:ea typeface="IBM Plex Sans"/>
              <a:cs typeface="IBM Plex Sans"/>
              <a:sym typeface="IBM Plex Sans"/>
            </a:endParaRPr>
          </a:p>
        </p:txBody>
      </p:sp>
      <p:sp>
        <p:nvSpPr>
          <p:cNvPr id="420" name="Google Shape;420;p18"/>
          <p:cNvSpPr txBox="1"/>
          <p:nvPr/>
        </p:nvSpPr>
        <p:spPr>
          <a:xfrm>
            <a:off x="6768000" y="-10174450"/>
            <a:ext cx="230430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21" name="Google Shape;421;p18"/>
          <p:cNvSpPr txBox="1"/>
          <p:nvPr/>
        </p:nvSpPr>
        <p:spPr>
          <a:xfrm>
            <a:off x="-10213925" y="426250"/>
            <a:ext cx="9685500" cy="2673900"/>
          </a:xfrm>
          <a:prstGeom prst="rect">
            <a:avLst/>
          </a:prstGeom>
          <a:solidFill>
            <a:schemeClr val="accent2"/>
          </a:solidFill>
          <a:ln>
            <a:noFill/>
          </a:ln>
        </p:spPr>
        <p:txBody>
          <a:bodyPr anchorCtr="0" anchor="t"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Slide Title – Keep it succinct</a:t>
            </a:r>
            <a:endParaRPr sz="4800">
              <a:solidFill>
                <a:srgbClr val="FFFFFF"/>
              </a:solidFill>
              <a:latin typeface="IBM Plex Sans"/>
              <a:ea typeface="IBM Plex Sans"/>
              <a:cs typeface="IBM Plex Sans"/>
              <a:sym typeface="IBM Plex Sans"/>
            </a:endParaRPr>
          </a:p>
          <a:p>
            <a:pPr indent="-533400" lvl="0" marL="457200" rtl="0" algn="r">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Subtitle for reference or short comment on title</a:t>
            </a:r>
            <a:endParaRPr sz="4800">
              <a:solidFill>
                <a:srgbClr val="FFFFFF"/>
              </a:solidFill>
              <a:latin typeface="IBM Plex Sans"/>
              <a:ea typeface="IBM Plex Sans"/>
              <a:cs typeface="IBM Plex Sans"/>
              <a:sym typeface="IBM Plex Sans"/>
            </a:endParaRPr>
          </a:p>
        </p:txBody>
      </p:sp>
      <p:sp>
        <p:nvSpPr>
          <p:cNvPr id="422" name="Google Shape;422;p18"/>
          <p:cNvSpPr txBox="1"/>
          <p:nvPr/>
        </p:nvSpPr>
        <p:spPr>
          <a:xfrm>
            <a:off x="-10214050" y="-1045350"/>
            <a:ext cx="96855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23" name="Google Shape;423;p18"/>
          <p:cNvSpPr txBox="1"/>
          <p:nvPr/>
        </p:nvSpPr>
        <p:spPr>
          <a:xfrm>
            <a:off x="-13734900" y="5939200"/>
            <a:ext cx="13206300" cy="74727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image related to the text in the area on the left of the slide, preferably between the blue guides.</a:t>
            </a:r>
            <a:endParaRPr sz="4800">
              <a:solidFill>
                <a:srgbClr val="FFFFFF"/>
              </a:solidFill>
              <a:latin typeface="IBM Plex Sans"/>
              <a:ea typeface="IBM Plex Sans"/>
              <a:cs typeface="IBM Plex Sans"/>
              <a:sym typeface="IBM Plex Sans"/>
            </a:endParaRPr>
          </a:p>
          <a:p>
            <a:pPr indent="0" lvl="0" marL="0" rtl="0" algn="l">
              <a:spcBef>
                <a:spcPts val="0"/>
              </a:spcBef>
              <a:spcAft>
                <a:spcPts val="0"/>
              </a:spcAft>
              <a:buNone/>
            </a:pPr>
            <a:r>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Maintain the aspect ratio of all images (no disproportional stretching).</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When possible, prepare images and remove background colors and creating a PNG with transparency.</a:t>
            </a:r>
            <a:endParaRPr sz="4800">
              <a:solidFill>
                <a:srgbClr val="FFFFFF"/>
              </a:solidFill>
              <a:latin typeface="IBM Plex Sans"/>
              <a:ea typeface="IBM Plex Sans"/>
              <a:cs typeface="IBM Plex Sans"/>
              <a:sym typeface="IBM Plex Sans"/>
            </a:endParaRPr>
          </a:p>
        </p:txBody>
      </p:sp>
      <p:sp>
        <p:nvSpPr>
          <p:cNvPr id="424" name="Google Shape;424;p18"/>
          <p:cNvSpPr txBox="1"/>
          <p:nvPr/>
        </p:nvSpPr>
        <p:spPr>
          <a:xfrm>
            <a:off x="-13734900" y="4467600"/>
            <a:ext cx="132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25" name="Google Shape;425;p18"/>
          <p:cNvSpPr txBox="1"/>
          <p:nvPr/>
        </p:nvSpPr>
        <p:spPr>
          <a:xfrm>
            <a:off x="-13734900" y="17910000"/>
            <a:ext cx="13206300" cy="20985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Cite the source of the image when not an original creation of the authors</a:t>
            </a:r>
            <a:endParaRPr sz="4800">
              <a:solidFill>
                <a:srgbClr val="FFFFFF"/>
              </a:solidFill>
              <a:latin typeface="IBM Plex Sans"/>
              <a:ea typeface="IBM Plex Sans"/>
              <a:cs typeface="IBM Plex Sans"/>
              <a:sym typeface="IBM Plex Sans"/>
            </a:endParaRPr>
          </a:p>
        </p:txBody>
      </p:sp>
      <p:sp>
        <p:nvSpPr>
          <p:cNvPr id="426" name="Google Shape;426;p18"/>
          <p:cNvSpPr txBox="1"/>
          <p:nvPr/>
        </p:nvSpPr>
        <p:spPr>
          <a:xfrm>
            <a:off x="-13734900" y="16341600"/>
            <a:ext cx="132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27" name="Google Shape;427;p18"/>
          <p:cNvSpPr txBox="1"/>
          <p:nvPr>
            <p:ph idx="5" type="body"/>
          </p:nvPr>
        </p:nvSpPr>
        <p:spPr>
          <a:xfrm>
            <a:off x="4320000" y="17910000"/>
            <a:ext cx="9270000" cy="1733400"/>
          </a:xfrm>
          <a:prstGeom prst="rect">
            <a:avLst/>
          </a:prstGeom>
          <a:noFill/>
          <a:ln>
            <a:noFill/>
          </a:ln>
        </p:spPr>
        <p:txBody>
          <a:bodyPr anchorCtr="0" anchor="t" bIns="91425" lIns="91425" spcFirstLastPara="1" rIns="91425" wrap="square" tIns="91425">
            <a:noAutofit/>
          </a:bodyPr>
          <a:lstStyle>
            <a:lvl1pPr indent="-368300" lvl="0" marL="457200" rtl="0" algn="ctr">
              <a:spcBef>
                <a:spcPts val="0"/>
              </a:spcBef>
              <a:spcAft>
                <a:spcPts val="0"/>
              </a:spcAft>
              <a:buSzPts val="2200"/>
              <a:buFont typeface="Montserrat Medium"/>
              <a:buChar char="●"/>
              <a:defRPr sz="2200">
                <a:latin typeface="Montserrat Medium"/>
                <a:ea typeface="Montserrat Medium"/>
                <a:cs typeface="Montserrat Medium"/>
                <a:sym typeface="Montserrat Medium"/>
              </a:defRPr>
            </a:lvl1pPr>
            <a:lvl2pPr indent="-368300" lvl="1" marL="914400" rtl="0" algn="ctr">
              <a:spcBef>
                <a:spcPts val="0"/>
              </a:spcBef>
              <a:spcAft>
                <a:spcPts val="0"/>
              </a:spcAft>
              <a:buSzPts val="2200"/>
              <a:buFont typeface="Montserrat Medium"/>
              <a:buChar char="○"/>
              <a:defRPr sz="2200">
                <a:latin typeface="Montserrat Medium"/>
                <a:ea typeface="Montserrat Medium"/>
                <a:cs typeface="Montserrat Medium"/>
                <a:sym typeface="Montserrat Medium"/>
              </a:defRPr>
            </a:lvl2pPr>
            <a:lvl3pPr indent="-368300" lvl="2" marL="1371600" rtl="0" algn="ctr">
              <a:spcBef>
                <a:spcPts val="0"/>
              </a:spcBef>
              <a:spcAft>
                <a:spcPts val="0"/>
              </a:spcAft>
              <a:buSzPts val="2200"/>
              <a:buFont typeface="Montserrat Medium"/>
              <a:buChar char="■"/>
              <a:defRPr sz="2200">
                <a:latin typeface="Montserrat Medium"/>
                <a:ea typeface="Montserrat Medium"/>
                <a:cs typeface="Montserrat Medium"/>
                <a:sym typeface="Montserrat Medium"/>
              </a:defRPr>
            </a:lvl3pPr>
            <a:lvl4pPr indent="-368300" lvl="3" marL="1828800" rtl="0" algn="ctr">
              <a:spcBef>
                <a:spcPts val="0"/>
              </a:spcBef>
              <a:spcAft>
                <a:spcPts val="0"/>
              </a:spcAft>
              <a:buSzPts val="2200"/>
              <a:buFont typeface="Montserrat Medium"/>
              <a:buChar char="●"/>
              <a:defRPr sz="2200">
                <a:latin typeface="Montserrat Medium"/>
                <a:ea typeface="Montserrat Medium"/>
                <a:cs typeface="Montserrat Medium"/>
                <a:sym typeface="Montserrat Medium"/>
              </a:defRPr>
            </a:lvl4pPr>
            <a:lvl5pPr indent="-368300" lvl="4" marL="2286000" rtl="0" algn="ctr">
              <a:spcBef>
                <a:spcPts val="0"/>
              </a:spcBef>
              <a:spcAft>
                <a:spcPts val="0"/>
              </a:spcAft>
              <a:buSzPts val="2200"/>
              <a:buFont typeface="Montserrat Medium"/>
              <a:buChar char="○"/>
              <a:defRPr sz="2200">
                <a:latin typeface="Montserrat Medium"/>
                <a:ea typeface="Montserrat Medium"/>
                <a:cs typeface="Montserrat Medium"/>
                <a:sym typeface="Montserrat Medium"/>
              </a:defRPr>
            </a:lvl5pPr>
            <a:lvl6pPr indent="-368300" lvl="5" marL="2743200" rtl="0" algn="ctr">
              <a:spcBef>
                <a:spcPts val="0"/>
              </a:spcBef>
              <a:spcAft>
                <a:spcPts val="0"/>
              </a:spcAft>
              <a:buSzPts val="2200"/>
              <a:buFont typeface="Montserrat Medium"/>
              <a:buChar char="■"/>
              <a:defRPr sz="2200">
                <a:latin typeface="Montserrat Medium"/>
                <a:ea typeface="Montserrat Medium"/>
                <a:cs typeface="Montserrat Medium"/>
                <a:sym typeface="Montserrat Medium"/>
              </a:defRPr>
            </a:lvl6pPr>
            <a:lvl7pPr indent="-368300" lvl="6" marL="3200400" rtl="0" algn="ctr">
              <a:spcBef>
                <a:spcPts val="0"/>
              </a:spcBef>
              <a:spcAft>
                <a:spcPts val="0"/>
              </a:spcAft>
              <a:buSzPts val="2200"/>
              <a:buFont typeface="Montserrat Medium"/>
              <a:buChar char="●"/>
              <a:defRPr sz="2200">
                <a:latin typeface="Montserrat Medium"/>
                <a:ea typeface="Montserrat Medium"/>
                <a:cs typeface="Montserrat Medium"/>
                <a:sym typeface="Montserrat Medium"/>
              </a:defRPr>
            </a:lvl7pPr>
            <a:lvl8pPr indent="-368300" lvl="7" marL="3657600" rtl="0" algn="ctr">
              <a:spcBef>
                <a:spcPts val="0"/>
              </a:spcBef>
              <a:spcAft>
                <a:spcPts val="0"/>
              </a:spcAft>
              <a:buSzPts val="2200"/>
              <a:buFont typeface="Montserrat Medium"/>
              <a:buChar char="○"/>
              <a:defRPr sz="2200">
                <a:latin typeface="Montserrat Medium"/>
                <a:ea typeface="Montserrat Medium"/>
                <a:cs typeface="Montserrat Medium"/>
                <a:sym typeface="Montserrat Medium"/>
              </a:defRPr>
            </a:lvl8pPr>
            <a:lvl9pPr indent="-368300" lvl="8" marL="4114800" rtl="0" algn="ctr">
              <a:spcBef>
                <a:spcPts val="0"/>
              </a:spcBef>
              <a:spcAft>
                <a:spcPts val="0"/>
              </a:spcAft>
              <a:buSzPts val="2200"/>
              <a:buFont typeface="Montserrat Medium"/>
              <a:buChar char="■"/>
              <a:defRPr sz="2200">
                <a:latin typeface="Montserrat Medium"/>
                <a:ea typeface="Montserrat Medium"/>
                <a:cs typeface="Montserrat Medium"/>
                <a:sym typeface="Montserrat Medium"/>
              </a:defRPr>
            </a:lvl9pPr>
          </a:lstStyle>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20319">
          <p15:clr>
            <a:schemeClr val="accent1"/>
          </p15:clr>
        </p15:guide>
        <p15:guide id="10" pos="2721">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guide id="15" pos="8561">
          <p15:clr>
            <a:schemeClr val="accent1"/>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 Video (Dark Background, White Text)" showMasterSp="0">
  <p:cSld name="TITLE_1_2_3_3">
    <p:bg>
      <p:bgPr>
        <a:solidFill>
          <a:schemeClr val="dk1"/>
        </a:solidFill>
      </p:bgPr>
    </p:bg>
    <p:spTree>
      <p:nvGrpSpPr>
        <p:cNvPr id="428" name="Shape 428"/>
        <p:cNvGrpSpPr/>
        <p:nvPr/>
      </p:nvGrpSpPr>
      <p:grpSpPr>
        <a:xfrm>
          <a:off x="0" y="0"/>
          <a:ext cx="0" cy="0"/>
          <a:chOff x="0" y="0"/>
          <a:chExt cx="0" cy="0"/>
        </a:xfrm>
      </p:grpSpPr>
      <p:pic>
        <p:nvPicPr>
          <p:cNvPr descr="Gradient---Black-to-Transparent---1920x1080_2.png" id="429" name="Google Shape;429;p19"/>
          <p:cNvPicPr preferRelativeResize="0"/>
          <p:nvPr/>
        </p:nvPicPr>
        <p:blipFill rotWithShape="1">
          <a:blip r:embed="rId2">
            <a:alphaModFix/>
          </a:blip>
          <a:srcRect b="-488" l="0" r="0" t="22974"/>
          <a:stretch/>
        </p:blipFill>
        <p:spPr>
          <a:xfrm rot="10800000">
            <a:off x="0" y="5304774"/>
            <a:ext cx="36576000" cy="15269226"/>
          </a:xfrm>
          <a:prstGeom prst="rect">
            <a:avLst/>
          </a:prstGeom>
          <a:noFill/>
          <a:ln>
            <a:noFill/>
          </a:ln>
        </p:spPr>
      </p:pic>
      <p:pic>
        <p:nvPicPr>
          <p:cNvPr descr="Gradient---Black-to-Transparent---1920x1080_2.png" id="430" name="Google Shape;430;p19"/>
          <p:cNvPicPr preferRelativeResize="0"/>
          <p:nvPr/>
        </p:nvPicPr>
        <p:blipFill rotWithShape="1">
          <a:blip r:embed="rId2">
            <a:alphaModFix/>
          </a:blip>
          <a:srcRect b="0" l="0" r="0" t="23406"/>
          <a:stretch/>
        </p:blipFill>
        <p:spPr>
          <a:xfrm>
            <a:off x="0" y="0"/>
            <a:ext cx="36576000" cy="15087600"/>
          </a:xfrm>
          <a:prstGeom prst="rect">
            <a:avLst/>
          </a:prstGeom>
          <a:noFill/>
          <a:ln>
            <a:noFill/>
          </a:ln>
        </p:spPr>
      </p:pic>
      <p:sp>
        <p:nvSpPr>
          <p:cNvPr id="431" name="Google Shape;431;p19"/>
          <p:cNvSpPr txBox="1"/>
          <p:nvPr>
            <p:ph idx="12" type="sldNum"/>
          </p:nvPr>
        </p:nvSpPr>
        <p:spPr>
          <a:xfrm>
            <a:off x="35316000" y="19699200"/>
            <a:ext cx="576000" cy="540000"/>
          </a:xfrm>
          <a:prstGeom prst="rect">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432" name="Google Shape;432;p19"/>
          <p:cNvSpPr txBox="1"/>
          <p:nvPr>
            <p:ph type="title"/>
          </p:nvPr>
        </p:nvSpPr>
        <p:spPr>
          <a:xfrm>
            <a:off x="696125" y="685800"/>
            <a:ext cx="29115000" cy="1733400"/>
          </a:xfrm>
          <a:prstGeom prst="rect">
            <a:avLst/>
          </a:prstGeom>
          <a:noFill/>
          <a:ln>
            <a:noFill/>
          </a:ln>
        </p:spPr>
        <p:txBody>
          <a:bodyPr anchorCtr="0" anchor="b" bIns="0" lIns="0" spcFirstLastPara="1" rIns="182850" wrap="square" tIns="182850">
            <a:noAutofit/>
          </a:bodyPr>
          <a:lstStyle>
            <a:lvl1pPr lvl="0" rtl="0">
              <a:spcBef>
                <a:spcPts val="0"/>
              </a:spcBef>
              <a:spcAft>
                <a:spcPts val="0"/>
              </a:spcAft>
              <a:buNone/>
              <a:defRPr b="1" sz="82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433" name="Google Shape;433;p19"/>
          <p:cNvSpPr txBox="1"/>
          <p:nvPr>
            <p:ph idx="1" type="subTitle"/>
          </p:nvPr>
        </p:nvSpPr>
        <p:spPr>
          <a:xfrm>
            <a:off x="696125" y="2419200"/>
            <a:ext cx="29115000" cy="6810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434" name="Google Shape;434;p19"/>
          <p:cNvSpPr txBox="1"/>
          <p:nvPr>
            <p:ph idx="2" type="body"/>
          </p:nvPr>
        </p:nvSpPr>
        <p:spPr>
          <a:xfrm>
            <a:off x="696125" y="3592317"/>
            <a:ext cx="33828000" cy="14318100"/>
          </a:xfrm>
          <a:prstGeom prst="rect">
            <a:avLst/>
          </a:prstGeom>
          <a:noFill/>
          <a:ln cap="flat" cmpd="sng" w="19050">
            <a:solidFill>
              <a:srgbClr val="FFFFFF"/>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
        <p:nvSpPr>
          <p:cNvPr id="435" name="Google Shape;435;p19"/>
          <p:cNvSpPr txBox="1"/>
          <p:nvPr>
            <p:ph idx="3" type="body"/>
          </p:nvPr>
        </p:nvSpPr>
        <p:spPr>
          <a:xfrm>
            <a:off x="14736600" y="19699200"/>
            <a:ext cx="20579400" cy="54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pic>
        <p:nvPicPr>
          <p:cNvPr id="436" name="Google Shape;436;p19"/>
          <p:cNvPicPr preferRelativeResize="0"/>
          <p:nvPr/>
        </p:nvPicPr>
        <p:blipFill rotWithShape="1">
          <a:blip r:embed="rId3">
            <a:alphaModFix/>
          </a:blip>
          <a:srcRect b="45115" l="0" r="0" t="0"/>
          <a:stretch/>
        </p:blipFill>
        <p:spPr>
          <a:xfrm>
            <a:off x="29811200" y="762000"/>
            <a:ext cx="6002799" cy="1568350"/>
          </a:xfrm>
          <a:prstGeom prst="rect">
            <a:avLst/>
          </a:prstGeom>
          <a:noFill/>
          <a:ln>
            <a:noFill/>
          </a:ln>
        </p:spPr>
      </p:pic>
      <p:sp>
        <p:nvSpPr>
          <p:cNvPr id="437" name="Google Shape;437;p19"/>
          <p:cNvSpPr txBox="1"/>
          <p:nvPr/>
        </p:nvSpPr>
        <p:spPr>
          <a:xfrm>
            <a:off x="696125" y="2235085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bottom-left text box is best used for the names and titles of presenters.</a:t>
            </a:r>
            <a:endParaRPr sz="4800">
              <a:solidFill>
                <a:srgbClr val="FFFFFF"/>
              </a:solidFill>
              <a:latin typeface="IBM Plex Sans"/>
              <a:ea typeface="IBM Plex Sans"/>
              <a:cs typeface="IBM Plex Sans"/>
              <a:sym typeface="IBM Plex Sans"/>
            </a:endParaRPr>
          </a:p>
        </p:txBody>
      </p:sp>
      <p:sp>
        <p:nvSpPr>
          <p:cNvPr id="438" name="Google Shape;438;p19"/>
          <p:cNvSpPr txBox="1"/>
          <p:nvPr/>
        </p:nvSpPr>
        <p:spPr>
          <a:xfrm>
            <a:off x="696125" y="2087925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39" name="Google Shape;439;p19"/>
          <p:cNvSpPr txBox="1"/>
          <p:nvPr/>
        </p:nvSpPr>
        <p:spPr>
          <a:xfrm>
            <a:off x="21984500" y="22447650"/>
            <a:ext cx="13331400" cy="20985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r">
              <a:spcBef>
                <a:spcPts val="0"/>
              </a:spcBef>
              <a:spcAft>
                <a:spcPts val="0"/>
              </a:spcAft>
              <a:buNone/>
            </a:pPr>
            <a:r>
              <a:rPr lang="en-GB" sz="4800">
                <a:solidFill>
                  <a:srgbClr val="FFFFFF"/>
                </a:solidFill>
                <a:latin typeface="IBM Plex Sans"/>
                <a:ea typeface="IBM Plex Sans"/>
                <a:cs typeface="IBM Plex Sans"/>
                <a:sym typeface="IBM Plex Sans"/>
              </a:rPr>
              <a:t>The bottom-right text box is best used for the event, date, and title of the presentation.</a:t>
            </a:r>
            <a:endParaRPr sz="4800">
              <a:solidFill>
                <a:srgbClr val="FFFFFF"/>
              </a:solidFill>
              <a:latin typeface="IBM Plex Sans"/>
              <a:ea typeface="IBM Plex Sans"/>
              <a:cs typeface="IBM Plex Sans"/>
              <a:sym typeface="IBM Plex Sans"/>
            </a:endParaRPr>
          </a:p>
        </p:txBody>
      </p:sp>
      <p:sp>
        <p:nvSpPr>
          <p:cNvPr id="440" name="Google Shape;440;p19"/>
          <p:cNvSpPr txBox="1"/>
          <p:nvPr/>
        </p:nvSpPr>
        <p:spPr>
          <a:xfrm>
            <a:off x="21984600" y="20879250"/>
            <a:ext cx="133314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r">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41" name="Google Shape;441;p19"/>
          <p:cNvSpPr txBox="1"/>
          <p:nvPr/>
        </p:nvSpPr>
        <p:spPr>
          <a:xfrm>
            <a:off x="37104425" y="-2138700"/>
            <a:ext cx="13506300" cy="43929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NYU Logo should remain unchanged unless you’re fully replacing it with a departmental lock-up. If adding a logo, place it with 0.9cm spacing to the left of or below the NYU Logo.</a:t>
            </a:r>
            <a:endParaRPr sz="4800">
              <a:solidFill>
                <a:srgbClr val="FFFFFF"/>
              </a:solidFill>
              <a:latin typeface="IBM Plex Sans"/>
              <a:ea typeface="IBM Plex Sans"/>
              <a:cs typeface="IBM Plex Sans"/>
              <a:sym typeface="IBM Plex Sans"/>
            </a:endParaRPr>
          </a:p>
        </p:txBody>
      </p:sp>
      <p:sp>
        <p:nvSpPr>
          <p:cNvPr id="442" name="Google Shape;442;p19"/>
          <p:cNvSpPr txBox="1"/>
          <p:nvPr/>
        </p:nvSpPr>
        <p:spPr>
          <a:xfrm>
            <a:off x="37104425" y="-37071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43" name="Google Shape;443;p19"/>
          <p:cNvSpPr txBox="1"/>
          <p:nvPr/>
        </p:nvSpPr>
        <p:spPr>
          <a:xfrm>
            <a:off x="35892000" y="22350850"/>
            <a:ext cx="90498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Page numbers will be added automatically.</a:t>
            </a:r>
            <a:endParaRPr sz="4800">
              <a:solidFill>
                <a:srgbClr val="FFFFFF"/>
              </a:solidFill>
              <a:latin typeface="IBM Plex Sans"/>
              <a:ea typeface="IBM Plex Sans"/>
              <a:cs typeface="IBM Plex Sans"/>
              <a:sym typeface="IBM Plex Sans"/>
            </a:endParaRPr>
          </a:p>
        </p:txBody>
      </p:sp>
      <p:sp>
        <p:nvSpPr>
          <p:cNvPr id="444" name="Google Shape;444;p19"/>
          <p:cNvSpPr txBox="1"/>
          <p:nvPr/>
        </p:nvSpPr>
        <p:spPr>
          <a:xfrm>
            <a:off x="35892000" y="20879250"/>
            <a:ext cx="9049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45" name="Google Shape;445;p19"/>
          <p:cNvSpPr txBox="1"/>
          <p:nvPr/>
        </p:nvSpPr>
        <p:spPr>
          <a:xfrm>
            <a:off x="6768000" y="-8606050"/>
            <a:ext cx="23043000" cy="8453700"/>
          </a:xfrm>
          <a:prstGeom prst="rect">
            <a:avLst/>
          </a:prstGeom>
          <a:solidFill>
            <a:schemeClr val="accent2"/>
          </a:solidFill>
          <a:ln>
            <a:noFill/>
          </a:ln>
        </p:spPr>
        <p:txBody>
          <a:bodyPr anchorCtr="0" anchor="ctr"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a:t>
            </a:r>
            <a:r>
              <a:rPr b="1" lang="en-GB" sz="4800" u="sng">
                <a:solidFill>
                  <a:srgbClr val="FFFFFF"/>
                </a:solidFill>
                <a:latin typeface="IBM Plex Sans"/>
                <a:ea typeface="IBM Plex Sans"/>
                <a:cs typeface="IBM Plex Sans"/>
                <a:sym typeface="IBM Plex Sans"/>
              </a:rPr>
              <a:t>View &gt; Guides &gt; Show Guides</a:t>
            </a:r>
            <a:r>
              <a:rPr b="1" lang="en-GB" sz="4800">
                <a:solidFill>
                  <a:srgbClr val="FFFFFF"/>
                </a:solidFill>
                <a:latin typeface="IBM Plex Sans"/>
                <a:ea typeface="IBM Plex Sans"/>
                <a:cs typeface="IBM Plex Sans"/>
                <a:sym typeface="IBM Plex Sans"/>
              </a:rPr>
              <a:t>)</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Keep All Content in the center</a:t>
            </a:r>
            <a:r>
              <a:rPr lang="en-GB" sz="4800">
                <a:solidFill>
                  <a:srgbClr val="FFFFFF"/>
                </a:solidFill>
                <a:latin typeface="IBM Plex Sans"/>
                <a:ea typeface="IBM Plex Sans"/>
                <a:cs typeface="IBM Plex Sans"/>
                <a:sym typeface="IBM Plex Sans"/>
              </a:rPr>
              <a:t> of the slide, within the blue guidelines.</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If adding a </a:t>
            </a:r>
            <a:r>
              <a:rPr b="1" lang="en-GB" sz="4800" u="sng">
                <a:solidFill>
                  <a:srgbClr val="FFFFFF"/>
                </a:solidFill>
                <a:latin typeface="IBM Plex Sans"/>
                <a:ea typeface="IBM Plex Sans"/>
                <a:cs typeface="IBM Plex Sans"/>
                <a:sym typeface="IBM Plex Sans"/>
              </a:rPr>
              <a:t>background image</a:t>
            </a:r>
            <a:r>
              <a:rPr lang="en-GB" sz="4800">
                <a:solidFill>
                  <a:srgbClr val="FFFFFF"/>
                </a:solidFill>
                <a:latin typeface="IBM Plex Sans"/>
                <a:ea typeface="IBM Plex Sans"/>
                <a:cs typeface="IBM Plex Sans"/>
                <a:sym typeface="IBM Plex Sans"/>
              </a:rPr>
              <a:t>, ensure it is </a:t>
            </a:r>
            <a:r>
              <a:rPr b="1" lang="en-GB" sz="4800" u="sng">
                <a:solidFill>
                  <a:srgbClr val="FFFFFF"/>
                </a:solidFill>
                <a:latin typeface="IBM Plex Sans"/>
                <a:ea typeface="IBM Plex Sans"/>
                <a:cs typeface="IBM Plex Sans"/>
                <a:sym typeface="IBM Plex Sans"/>
              </a:rPr>
              <a:t>3840x2160 pixels</a:t>
            </a:r>
            <a:r>
              <a:rPr lang="en-GB" sz="4800">
                <a:solidFill>
                  <a:srgbClr val="FFFFFF"/>
                </a:solidFill>
                <a:latin typeface="IBM Plex Sans"/>
                <a:ea typeface="IBM Plex Sans"/>
                <a:cs typeface="IBM Plex Sans"/>
                <a:sym typeface="IBM Plex Sans"/>
              </a:rPr>
              <a:t> (16:9 aspect ratio; otherwise it will be stretched)</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When changing the slide “Layout” or background, you may need to choose “Reset to Theme” from the change background dialogue.</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Make use of </a:t>
            </a:r>
            <a:r>
              <a:rPr b="1" lang="en-GB" sz="4800" u="sng">
                <a:solidFill>
                  <a:srgbClr val="FFFFFF"/>
                </a:solidFill>
                <a:latin typeface="IBM Plex Sans"/>
                <a:ea typeface="IBM Plex Sans"/>
                <a:cs typeface="IBM Plex Sans"/>
                <a:sym typeface="IBM Plex Sans"/>
              </a:rPr>
              <a:t>graphics</a:t>
            </a:r>
            <a:r>
              <a:rPr lang="en-GB" sz="4800" u="sng">
                <a:solidFill>
                  <a:srgbClr val="FFFFFF"/>
                </a:solidFill>
                <a:latin typeface="IBM Plex Sans"/>
                <a:ea typeface="IBM Plex Sans"/>
                <a:cs typeface="IBM Plex Sans"/>
                <a:sym typeface="IBM Plex Sans"/>
              </a:rPr>
              <a:t>, </a:t>
            </a:r>
            <a:r>
              <a:rPr b="1" lang="en-GB" sz="4800" u="sng">
                <a:solidFill>
                  <a:srgbClr val="FFFFFF"/>
                </a:solidFill>
                <a:latin typeface="IBM Plex Sans"/>
                <a:ea typeface="IBM Plex Sans"/>
                <a:cs typeface="IBM Plex Sans"/>
                <a:sym typeface="IBM Plex Sans"/>
              </a:rPr>
              <a:t>charts</a:t>
            </a:r>
            <a:r>
              <a:rPr lang="en-GB" sz="4800" u="sng">
                <a:solidFill>
                  <a:srgbClr val="FFFFFF"/>
                </a:solidFill>
                <a:latin typeface="IBM Plex Sans"/>
                <a:ea typeface="IBM Plex Sans"/>
                <a:cs typeface="IBM Plex Sans"/>
                <a:sym typeface="IBM Plex Sans"/>
              </a:rPr>
              <a:t>, and </a:t>
            </a:r>
            <a:r>
              <a:rPr b="1" lang="en-GB" sz="4800" u="sng">
                <a:solidFill>
                  <a:srgbClr val="FFFFFF"/>
                </a:solidFill>
                <a:latin typeface="IBM Plex Sans"/>
                <a:ea typeface="IBM Plex Sans"/>
                <a:cs typeface="IBM Plex Sans"/>
                <a:sym typeface="IBM Plex Sans"/>
              </a:rPr>
              <a:t>imagery</a:t>
            </a:r>
            <a:r>
              <a:rPr lang="en-GB" sz="4800">
                <a:solidFill>
                  <a:srgbClr val="FFFFFF"/>
                </a:solidFill>
                <a:latin typeface="IBM Plex Sans"/>
                <a:ea typeface="IBM Plex Sans"/>
                <a:cs typeface="IBM Plex Sans"/>
                <a:sym typeface="IBM Plex Sans"/>
              </a:rPr>
              <a:t> where possible in place of bullet-point lists and long paragraphs of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If presenting long text</a:t>
            </a:r>
            <a:r>
              <a:rPr lang="en-GB" sz="4800">
                <a:solidFill>
                  <a:srgbClr val="FFFFFF"/>
                </a:solidFill>
                <a:latin typeface="IBM Plex Sans"/>
                <a:ea typeface="IBM Plex Sans"/>
                <a:cs typeface="IBM Plex Sans"/>
                <a:sym typeface="IBM Plex Sans"/>
              </a:rPr>
              <a:t>, </a:t>
            </a:r>
            <a:r>
              <a:rPr b="1" lang="en-GB" sz="4800">
                <a:solidFill>
                  <a:srgbClr val="FFFFFF"/>
                </a:solidFill>
                <a:latin typeface="IBM Plex Sans"/>
                <a:ea typeface="IBM Plex Sans"/>
                <a:cs typeface="IBM Plex Sans"/>
                <a:sym typeface="IBM Plex Sans"/>
              </a:rPr>
              <a:t>draw attention to important word or phrases</a:t>
            </a:r>
            <a:r>
              <a:rPr lang="en-GB" sz="4800">
                <a:solidFill>
                  <a:srgbClr val="FFFFFF"/>
                </a:solidFill>
                <a:latin typeface="IBM Plex Sans"/>
                <a:ea typeface="IBM Plex Sans"/>
                <a:cs typeface="IBM Plex Sans"/>
                <a:sym typeface="IBM Plex Sans"/>
              </a:rPr>
              <a:t> using text formatting. Aim to keep the font size as large as possible for legibility.</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Use</a:t>
            </a:r>
            <a:r>
              <a:rPr b="1" lang="en-GB" sz="4800">
                <a:solidFill>
                  <a:srgbClr val="FFFFFF"/>
                </a:solidFill>
                <a:latin typeface="IBM Plex Sans"/>
                <a:ea typeface="IBM Plex Sans"/>
                <a:cs typeface="IBM Plex Sans"/>
                <a:sym typeface="IBM Plex Sans"/>
              </a:rPr>
              <a:t> Speaker notes</a:t>
            </a:r>
            <a:r>
              <a:rPr lang="en-GB" sz="4800">
                <a:solidFill>
                  <a:srgbClr val="FFFFFF"/>
                </a:solidFill>
                <a:latin typeface="IBM Plex Sans"/>
                <a:ea typeface="IBM Plex Sans"/>
                <a:cs typeface="IBM Plex Sans"/>
                <a:sym typeface="IBM Plex Sans"/>
              </a:rPr>
              <a:t> area to </a:t>
            </a:r>
            <a:r>
              <a:rPr b="1" lang="en-GB" sz="4800">
                <a:solidFill>
                  <a:srgbClr val="FFFFFF"/>
                </a:solidFill>
                <a:latin typeface="IBM Plex Sans"/>
                <a:ea typeface="IBM Plex Sans"/>
                <a:cs typeface="IBM Plex Sans"/>
                <a:sym typeface="IBM Plex Sans"/>
              </a:rPr>
              <a:t>remind yourself of what to say</a:t>
            </a:r>
            <a:r>
              <a:rPr lang="en-GB" sz="4800">
                <a:solidFill>
                  <a:srgbClr val="FFFFFF"/>
                </a:solidFill>
                <a:latin typeface="IBM Plex Sans"/>
                <a:ea typeface="IBM Plex Sans"/>
                <a:cs typeface="IBM Plex Sans"/>
                <a:sym typeface="IBM Plex Sans"/>
              </a:rPr>
              <a:t>.</a:t>
            </a:r>
            <a:endParaRPr sz="4800">
              <a:solidFill>
                <a:srgbClr val="FFFFFF"/>
              </a:solidFill>
              <a:latin typeface="IBM Plex Sans"/>
              <a:ea typeface="IBM Plex Sans"/>
              <a:cs typeface="IBM Plex Sans"/>
              <a:sym typeface="IBM Plex Sans"/>
            </a:endParaRPr>
          </a:p>
        </p:txBody>
      </p:sp>
      <p:sp>
        <p:nvSpPr>
          <p:cNvPr id="446" name="Google Shape;446;p19"/>
          <p:cNvSpPr txBox="1"/>
          <p:nvPr/>
        </p:nvSpPr>
        <p:spPr>
          <a:xfrm>
            <a:off x="6768000" y="-10174450"/>
            <a:ext cx="230430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47" name="Google Shape;447;p19"/>
          <p:cNvSpPr txBox="1"/>
          <p:nvPr/>
        </p:nvSpPr>
        <p:spPr>
          <a:xfrm>
            <a:off x="-10213925" y="426250"/>
            <a:ext cx="9685500" cy="2673900"/>
          </a:xfrm>
          <a:prstGeom prst="rect">
            <a:avLst/>
          </a:prstGeom>
          <a:solidFill>
            <a:schemeClr val="accent2"/>
          </a:solidFill>
          <a:ln>
            <a:noFill/>
          </a:ln>
        </p:spPr>
        <p:txBody>
          <a:bodyPr anchorCtr="0" anchor="t"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Slide Title – Keep it succinct</a:t>
            </a:r>
            <a:endParaRPr sz="4800">
              <a:solidFill>
                <a:srgbClr val="FFFFFF"/>
              </a:solidFill>
              <a:latin typeface="IBM Plex Sans"/>
              <a:ea typeface="IBM Plex Sans"/>
              <a:cs typeface="IBM Plex Sans"/>
              <a:sym typeface="IBM Plex Sans"/>
            </a:endParaRPr>
          </a:p>
          <a:p>
            <a:pPr indent="-533400" lvl="0" marL="457200" rtl="0" algn="r">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Subtitle for reference or short comment on title</a:t>
            </a:r>
            <a:endParaRPr sz="4800">
              <a:solidFill>
                <a:srgbClr val="FFFFFF"/>
              </a:solidFill>
              <a:latin typeface="IBM Plex Sans"/>
              <a:ea typeface="IBM Plex Sans"/>
              <a:cs typeface="IBM Plex Sans"/>
              <a:sym typeface="IBM Plex Sans"/>
            </a:endParaRPr>
          </a:p>
        </p:txBody>
      </p:sp>
      <p:sp>
        <p:nvSpPr>
          <p:cNvPr id="448" name="Google Shape;448;p19"/>
          <p:cNvSpPr txBox="1"/>
          <p:nvPr/>
        </p:nvSpPr>
        <p:spPr>
          <a:xfrm>
            <a:off x="-10214050" y="-1045350"/>
            <a:ext cx="96855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49" name="Google Shape;449;p19"/>
          <p:cNvSpPr txBox="1"/>
          <p:nvPr/>
        </p:nvSpPr>
        <p:spPr>
          <a:xfrm>
            <a:off x="-13734900" y="5939200"/>
            <a:ext cx="13206300" cy="71949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images / video in the area between the blue guides.</a:t>
            </a:r>
            <a:endParaRPr sz="4800">
              <a:solidFill>
                <a:srgbClr val="FFFFFF"/>
              </a:solidFill>
              <a:latin typeface="IBM Plex Sans"/>
              <a:ea typeface="IBM Plex Sans"/>
              <a:cs typeface="IBM Plex Sans"/>
              <a:sym typeface="IBM Plex Sans"/>
            </a:endParaRPr>
          </a:p>
          <a:p>
            <a:pPr indent="0" lvl="0" marL="0" rtl="0" algn="l">
              <a:spcBef>
                <a:spcPts val="0"/>
              </a:spcBef>
              <a:spcAft>
                <a:spcPts val="0"/>
              </a:spcAft>
              <a:buNone/>
            </a:pPr>
            <a:r>
              <a:t/>
            </a:r>
            <a:endParaRPr sz="4800">
              <a:solidFill>
                <a:srgbClr val="FFFFFF"/>
              </a:solidFill>
              <a:latin typeface="IBM Plex Sans"/>
              <a:ea typeface="IBM Plex Sans"/>
              <a:cs typeface="IBM Plex Sans"/>
              <a:sym typeface="IBM Plex Sans"/>
            </a:endParaRPr>
          </a:p>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For “Full-screen” images, change the background image instead of stretching an image to cover the whole slide. Prepare background images to have a 16:9 aspect ratio, ideally with a resolution of 3840x2160 pixels.</a:t>
            </a:r>
            <a:endParaRPr sz="4800">
              <a:solidFill>
                <a:srgbClr val="FFFFFF"/>
              </a:solidFill>
              <a:latin typeface="IBM Plex Sans"/>
              <a:ea typeface="IBM Plex Sans"/>
              <a:cs typeface="IBM Plex Sans"/>
              <a:sym typeface="IBM Plex Sans"/>
            </a:endParaRPr>
          </a:p>
        </p:txBody>
      </p:sp>
      <p:sp>
        <p:nvSpPr>
          <p:cNvPr id="450" name="Google Shape;450;p19"/>
          <p:cNvSpPr txBox="1"/>
          <p:nvPr/>
        </p:nvSpPr>
        <p:spPr>
          <a:xfrm>
            <a:off x="-13734900" y="4467600"/>
            <a:ext cx="132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20319">
          <p15:clr>
            <a:schemeClr val="accent1"/>
          </p15:clr>
        </p15:guide>
        <p15:guide id="10" pos="2721">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 Video (Light Background, Black Text)" showMasterSp="0">
  <p:cSld name="TITLE_1_2_3_3_1">
    <p:bg>
      <p:bgPr>
        <a:noFill/>
      </p:bgPr>
    </p:bg>
    <p:spTree>
      <p:nvGrpSpPr>
        <p:cNvPr id="451" name="Shape 451"/>
        <p:cNvGrpSpPr/>
        <p:nvPr/>
      </p:nvGrpSpPr>
      <p:grpSpPr>
        <a:xfrm>
          <a:off x="0" y="0"/>
          <a:ext cx="0" cy="0"/>
          <a:chOff x="0" y="0"/>
          <a:chExt cx="0" cy="0"/>
        </a:xfrm>
      </p:grpSpPr>
      <p:pic>
        <p:nvPicPr>
          <p:cNvPr descr="Gradient---White-to-Transparent---1920x1080_3.png" id="452" name="Google Shape;452;p20"/>
          <p:cNvPicPr preferRelativeResize="0"/>
          <p:nvPr/>
        </p:nvPicPr>
        <p:blipFill rotWithShape="1">
          <a:blip r:embed="rId2">
            <a:alphaModFix/>
          </a:blip>
          <a:srcRect b="0" l="0" r="0" t="46010"/>
          <a:stretch/>
        </p:blipFill>
        <p:spPr>
          <a:xfrm rot="10800000">
            <a:off x="1500" y="14246824"/>
            <a:ext cx="36576000" cy="6346901"/>
          </a:xfrm>
          <a:prstGeom prst="rect">
            <a:avLst/>
          </a:prstGeom>
          <a:noFill/>
          <a:ln>
            <a:noFill/>
          </a:ln>
        </p:spPr>
      </p:pic>
      <p:pic>
        <p:nvPicPr>
          <p:cNvPr descr="Gradient---White-to-Transparent---1920x1080_3.png" id="453" name="Google Shape;453;p20"/>
          <p:cNvPicPr preferRelativeResize="0"/>
          <p:nvPr/>
        </p:nvPicPr>
        <p:blipFill rotWithShape="1">
          <a:blip r:embed="rId2">
            <a:alphaModFix/>
          </a:blip>
          <a:srcRect b="0" l="0" r="0" t="29878"/>
          <a:stretch/>
        </p:blipFill>
        <p:spPr>
          <a:xfrm>
            <a:off x="0" y="0"/>
            <a:ext cx="36576000" cy="7690351"/>
          </a:xfrm>
          <a:prstGeom prst="rect">
            <a:avLst/>
          </a:prstGeom>
          <a:noFill/>
          <a:ln>
            <a:noFill/>
          </a:ln>
        </p:spPr>
      </p:pic>
      <p:sp>
        <p:nvSpPr>
          <p:cNvPr id="454" name="Google Shape;454;p20"/>
          <p:cNvSpPr txBox="1"/>
          <p:nvPr>
            <p:ph idx="12" type="sldNum"/>
          </p:nvPr>
        </p:nvSpPr>
        <p:spPr>
          <a:xfrm>
            <a:off x="35316000" y="19699200"/>
            <a:ext cx="576000" cy="54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455" name="Google Shape;455;p20"/>
          <p:cNvSpPr txBox="1"/>
          <p:nvPr>
            <p:ph type="title"/>
          </p:nvPr>
        </p:nvSpPr>
        <p:spPr>
          <a:xfrm>
            <a:off x="696125" y="685800"/>
            <a:ext cx="29115000" cy="1733400"/>
          </a:xfrm>
          <a:prstGeom prst="rect">
            <a:avLst/>
          </a:prstGeom>
          <a:noFill/>
          <a:ln>
            <a:noFill/>
          </a:ln>
        </p:spPr>
        <p:txBody>
          <a:bodyPr anchorCtr="0" anchor="b" bIns="0" lIns="0" spcFirstLastPara="1" rIns="182850" wrap="square" tIns="182850">
            <a:noAutofit/>
          </a:bodyPr>
          <a:lstStyle>
            <a:lvl1pPr lvl="0" rtl="0">
              <a:spcBef>
                <a:spcPts val="0"/>
              </a:spcBef>
              <a:spcAft>
                <a:spcPts val="0"/>
              </a:spcAft>
              <a:buNone/>
              <a:defRPr b="1" sz="8200">
                <a:latin typeface="Montserrat"/>
                <a:ea typeface="Montserrat"/>
                <a:cs typeface="Montserrat"/>
                <a:sym typeface="Montserrat"/>
              </a:defRPr>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sp>
        <p:nvSpPr>
          <p:cNvPr id="456" name="Google Shape;456;p20"/>
          <p:cNvSpPr txBox="1"/>
          <p:nvPr>
            <p:ph idx="1" type="subTitle"/>
          </p:nvPr>
        </p:nvSpPr>
        <p:spPr>
          <a:xfrm>
            <a:off x="696125" y="2419197"/>
            <a:ext cx="29115000" cy="6810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latin typeface="Montserrat"/>
                <a:ea typeface="Montserrat"/>
                <a:cs typeface="Montserrat"/>
                <a:sym typeface="Montserrat"/>
              </a:defRPr>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sp>
        <p:nvSpPr>
          <p:cNvPr id="457" name="Google Shape;457;p20"/>
          <p:cNvSpPr txBox="1"/>
          <p:nvPr>
            <p:ph idx="2" type="body"/>
          </p:nvPr>
        </p:nvSpPr>
        <p:spPr>
          <a:xfrm>
            <a:off x="685800" y="19699200"/>
            <a:ext cx="14050800" cy="54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1pPr>
            <a:lvl2pPr indent="-368300" lvl="1" marL="9144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2pPr>
            <a:lvl3pPr indent="-368300" lvl="2" marL="13716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3pPr>
            <a:lvl4pPr indent="-368300" lvl="3" marL="18288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4pPr>
            <a:lvl5pPr indent="-368300" lvl="4" marL="22860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5pPr>
            <a:lvl6pPr indent="-368300" lvl="5" marL="27432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6pPr>
            <a:lvl7pPr indent="-368300" lvl="6" marL="32004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7pPr>
            <a:lvl8pPr indent="-368300" lvl="7" marL="36576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8pPr>
            <a:lvl9pPr indent="-368300" lvl="8" marL="41148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9pPr>
          </a:lstStyle>
          <a:p/>
        </p:txBody>
      </p:sp>
      <p:sp>
        <p:nvSpPr>
          <p:cNvPr id="458" name="Google Shape;458;p20"/>
          <p:cNvSpPr txBox="1"/>
          <p:nvPr>
            <p:ph idx="3" type="body"/>
          </p:nvPr>
        </p:nvSpPr>
        <p:spPr>
          <a:xfrm>
            <a:off x="14736600" y="19699200"/>
            <a:ext cx="20579400" cy="54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1pPr>
            <a:lvl2pPr indent="-368300" lvl="1" marL="9144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2pPr>
            <a:lvl3pPr indent="-368300" lvl="2" marL="13716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3pPr>
            <a:lvl4pPr indent="-368300" lvl="3" marL="18288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4pPr>
            <a:lvl5pPr indent="-368300" lvl="4" marL="22860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5pPr>
            <a:lvl6pPr indent="-368300" lvl="5" marL="27432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6pPr>
            <a:lvl7pPr indent="-368300" lvl="6" marL="32004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7pPr>
            <a:lvl8pPr indent="-368300" lvl="7" marL="36576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8pPr>
            <a:lvl9pPr indent="-368300" lvl="8" marL="41148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9pPr>
          </a:lstStyle>
          <a:p/>
        </p:txBody>
      </p:sp>
      <p:pic>
        <p:nvPicPr>
          <p:cNvPr descr="NYUAD Engineering Division Logo RGB Black on White_600dpi.png" id="459" name="Google Shape;459;p20"/>
          <p:cNvPicPr preferRelativeResize="0"/>
          <p:nvPr/>
        </p:nvPicPr>
        <p:blipFill rotWithShape="1">
          <a:blip r:embed="rId3">
            <a:alphaModFix/>
          </a:blip>
          <a:srcRect b="44524" l="0" r="0" t="0"/>
          <a:stretch/>
        </p:blipFill>
        <p:spPr>
          <a:xfrm>
            <a:off x="29262102" y="264301"/>
            <a:ext cx="6936698" cy="2154901"/>
          </a:xfrm>
          <a:prstGeom prst="rect">
            <a:avLst/>
          </a:prstGeom>
          <a:noFill/>
          <a:ln>
            <a:noFill/>
          </a:ln>
        </p:spPr>
      </p:pic>
      <p:sp>
        <p:nvSpPr>
          <p:cNvPr id="460" name="Google Shape;460;p20"/>
          <p:cNvSpPr txBox="1"/>
          <p:nvPr/>
        </p:nvSpPr>
        <p:spPr>
          <a:xfrm>
            <a:off x="696125" y="2235085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bottom-left text box is best used for the names and titles of presenters.</a:t>
            </a:r>
            <a:endParaRPr sz="4800">
              <a:solidFill>
                <a:srgbClr val="FFFFFF"/>
              </a:solidFill>
              <a:latin typeface="IBM Plex Sans"/>
              <a:ea typeface="IBM Plex Sans"/>
              <a:cs typeface="IBM Plex Sans"/>
              <a:sym typeface="IBM Plex Sans"/>
            </a:endParaRPr>
          </a:p>
        </p:txBody>
      </p:sp>
      <p:sp>
        <p:nvSpPr>
          <p:cNvPr id="461" name="Google Shape;461;p20"/>
          <p:cNvSpPr txBox="1"/>
          <p:nvPr/>
        </p:nvSpPr>
        <p:spPr>
          <a:xfrm>
            <a:off x="696125" y="2087925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62" name="Google Shape;462;p20"/>
          <p:cNvSpPr txBox="1"/>
          <p:nvPr/>
        </p:nvSpPr>
        <p:spPr>
          <a:xfrm>
            <a:off x="21984500" y="22447650"/>
            <a:ext cx="13331400" cy="20985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r">
              <a:spcBef>
                <a:spcPts val="0"/>
              </a:spcBef>
              <a:spcAft>
                <a:spcPts val="0"/>
              </a:spcAft>
              <a:buNone/>
            </a:pPr>
            <a:r>
              <a:rPr lang="en-GB" sz="4800">
                <a:solidFill>
                  <a:srgbClr val="FFFFFF"/>
                </a:solidFill>
                <a:latin typeface="IBM Plex Sans"/>
                <a:ea typeface="IBM Plex Sans"/>
                <a:cs typeface="IBM Plex Sans"/>
                <a:sym typeface="IBM Plex Sans"/>
              </a:rPr>
              <a:t>The bottom-right text box is best used for the event, date, and title of the presentation.</a:t>
            </a:r>
            <a:endParaRPr sz="4800">
              <a:solidFill>
                <a:srgbClr val="FFFFFF"/>
              </a:solidFill>
              <a:latin typeface="IBM Plex Sans"/>
              <a:ea typeface="IBM Plex Sans"/>
              <a:cs typeface="IBM Plex Sans"/>
              <a:sym typeface="IBM Plex Sans"/>
            </a:endParaRPr>
          </a:p>
        </p:txBody>
      </p:sp>
      <p:sp>
        <p:nvSpPr>
          <p:cNvPr id="463" name="Google Shape;463;p20"/>
          <p:cNvSpPr txBox="1"/>
          <p:nvPr/>
        </p:nvSpPr>
        <p:spPr>
          <a:xfrm>
            <a:off x="21984600" y="20879250"/>
            <a:ext cx="133314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r">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64" name="Google Shape;464;p20"/>
          <p:cNvSpPr txBox="1"/>
          <p:nvPr/>
        </p:nvSpPr>
        <p:spPr>
          <a:xfrm>
            <a:off x="37104425" y="-2138700"/>
            <a:ext cx="13506300" cy="43929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NYU Logo should remain unchanged unless you’re fully replacing it with a departmental lock-up. If adding a logo, place it with 0.9cm spacing to the left of or below the NYU Logo.</a:t>
            </a:r>
            <a:endParaRPr sz="4800">
              <a:solidFill>
                <a:srgbClr val="FFFFFF"/>
              </a:solidFill>
              <a:latin typeface="IBM Plex Sans"/>
              <a:ea typeface="IBM Plex Sans"/>
              <a:cs typeface="IBM Plex Sans"/>
              <a:sym typeface="IBM Plex Sans"/>
            </a:endParaRPr>
          </a:p>
        </p:txBody>
      </p:sp>
      <p:sp>
        <p:nvSpPr>
          <p:cNvPr id="465" name="Google Shape;465;p20"/>
          <p:cNvSpPr txBox="1"/>
          <p:nvPr/>
        </p:nvSpPr>
        <p:spPr>
          <a:xfrm>
            <a:off x="37104425" y="-37071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66" name="Google Shape;466;p20"/>
          <p:cNvSpPr txBox="1"/>
          <p:nvPr/>
        </p:nvSpPr>
        <p:spPr>
          <a:xfrm>
            <a:off x="35892000" y="22350850"/>
            <a:ext cx="90498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Page numbers will be added automatically.</a:t>
            </a:r>
            <a:endParaRPr sz="4800">
              <a:solidFill>
                <a:srgbClr val="FFFFFF"/>
              </a:solidFill>
              <a:latin typeface="IBM Plex Sans"/>
              <a:ea typeface="IBM Plex Sans"/>
              <a:cs typeface="IBM Plex Sans"/>
              <a:sym typeface="IBM Plex Sans"/>
            </a:endParaRPr>
          </a:p>
        </p:txBody>
      </p:sp>
      <p:sp>
        <p:nvSpPr>
          <p:cNvPr id="467" name="Google Shape;467;p20"/>
          <p:cNvSpPr txBox="1"/>
          <p:nvPr/>
        </p:nvSpPr>
        <p:spPr>
          <a:xfrm>
            <a:off x="35892000" y="20879250"/>
            <a:ext cx="9049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68" name="Google Shape;468;p20"/>
          <p:cNvSpPr txBox="1"/>
          <p:nvPr/>
        </p:nvSpPr>
        <p:spPr>
          <a:xfrm>
            <a:off x="36804600" y="593920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the text related to the image in the center text box.</a:t>
            </a:r>
            <a:endParaRPr sz="4800">
              <a:solidFill>
                <a:srgbClr val="FFFFFF"/>
              </a:solidFill>
              <a:latin typeface="IBM Plex Sans"/>
              <a:ea typeface="IBM Plex Sans"/>
              <a:cs typeface="IBM Plex Sans"/>
              <a:sym typeface="IBM Plex Sans"/>
            </a:endParaRPr>
          </a:p>
        </p:txBody>
      </p:sp>
      <p:sp>
        <p:nvSpPr>
          <p:cNvPr id="469" name="Google Shape;469;p20"/>
          <p:cNvSpPr txBox="1"/>
          <p:nvPr/>
        </p:nvSpPr>
        <p:spPr>
          <a:xfrm>
            <a:off x="36804600" y="4467588"/>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70" name="Google Shape;470;p20"/>
          <p:cNvSpPr txBox="1"/>
          <p:nvPr/>
        </p:nvSpPr>
        <p:spPr>
          <a:xfrm>
            <a:off x="-13734900" y="5939200"/>
            <a:ext cx="13206300" cy="71949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images / video in the area between the blue guides.</a:t>
            </a:r>
            <a:endParaRPr sz="4800">
              <a:solidFill>
                <a:srgbClr val="FFFFFF"/>
              </a:solidFill>
              <a:latin typeface="IBM Plex Sans"/>
              <a:ea typeface="IBM Plex Sans"/>
              <a:cs typeface="IBM Plex Sans"/>
              <a:sym typeface="IBM Plex Sans"/>
            </a:endParaRPr>
          </a:p>
          <a:p>
            <a:pPr indent="0" lvl="0" marL="0" rtl="0" algn="l">
              <a:spcBef>
                <a:spcPts val="0"/>
              </a:spcBef>
              <a:spcAft>
                <a:spcPts val="0"/>
              </a:spcAft>
              <a:buNone/>
            </a:pPr>
            <a:r>
              <a:t/>
            </a:r>
            <a:endParaRPr sz="4800">
              <a:solidFill>
                <a:srgbClr val="FFFFFF"/>
              </a:solidFill>
              <a:latin typeface="IBM Plex Sans"/>
              <a:ea typeface="IBM Plex Sans"/>
              <a:cs typeface="IBM Plex Sans"/>
              <a:sym typeface="IBM Plex Sans"/>
            </a:endParaRPr>
          </a:p>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For “Full-screen” images, change the background image instead of stretching an image to cover the whole slide. Prepare background images to have a 16:9 aspect ratio, ideally with a resolution of 3840x2160 pixels.</a:t>
            </a:r>
            <a:endParaRPr sz="4800">
              <a:solidFill>
                <a:srgbClr val="FFFFFF"/>
              </a:solidFill>
              <a:latin typeface="IBM Plex Sans"/>
              <a:ea typeface="IBM Plex Sans"/>
              <a:cs typeface="IBM Plex Sans"/>
              <a:sym typeface="IBM Plex Sans"/>
            </a:endParaRPr>
          </a:p>
        </p:txBody>
      </p:sp>
      <p:sp>
        <p:nvSpPr>
          <p:cNvPr id="471" name="Google Shape;471;p20"/>
          <p:cNvSpPr txBox="1"/>
          <p:nvPr/>
        </p:nvSpPr>
        <p:spPr>
          <a:xfrm>
            <a:off x="-13734900" y="4467600"/>
            <a:ext cx="132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72" name="Google Shape;472;p20"/>
          <p:cNvSpPr txBox="1"/>
          <p:nvPr/>
        </p:nvSpPr>
        <p:spPr>
          <a:xfrm>
            <a:off x="6768000" y="-8606050"/>
            <a:ext cx="23043000" cy="8453700"/>
          </a:xfrm>
          <a:prstGeom prst="rect">
            <a:avLst/>
          </a:prstGeom>
          <a:solidFill>
            <a:schemeClr val="accent2"/>
          </a:solidFill>
          <a:ln>
            <a:noFill/>
          </a:ln>
        </p:spPr>
        <p:txBody>
          <a:bodyPr anchorCtr="0" anchor="ctr"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a:t>
            </a:r>
            <a:r>
              <a:rPr b="1" lang="en-GB" sz="4800" u="sng">
                <a:solidFill>
                  <a:srgbClr val="FFFFFF"/>
                </a:solidFill>
                <a:latin typeface="IBM Plex Sans"/>
                <a:ea typeface="IBM Plex Sans"/>
                <a:cs typeface="IBM Plex Sans"/>
                <a:sym typeface="IBM Plex Sans"/>
              </a:rPr>
              <a:t>View &gt; Guides &gt; Show Guides</a:t>
            </a:r>
            <a:r>
              <a:rPr b="1" lang="en-GB" sz="4800">
                <a:solidFill>
                  <a:srgbClr val="FFFFFF"/>
                </a:solidFill>
                <a:latin typeface="IBM Plex Sans"/>
                <a:ea typeface="IBM Plex Sans"/>
                <a:cs typeface="IBM Plex Sans"/>
                <a:sym typeface="IBM Plex Sans"/>
              </a:rPr>
              <a:t>)</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Keep All Content in the center</a:t>
            </a:r>
            <a:r>
              <a:rPr lang="en-GB" sz="4800">
                <a:solidFill>
                  <a:srgbClr val="FFFFFF"/>
                </a:solidFill>
                <a:latin typeface="IBM Plex Sans"/>
                <a:ea typeface="IBM Plex Sans"/>
                <a:cs typeface="IBM Plex Sans"/>
                <a:sym typeface="IBM Plex Sans"/>
              </a:rPr>
              <a:t> of the slide, within the blue guidelines.</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If adding a </a:t>
            </a:r>
            <a:r>
              <a:rPr b="1" lang="en-GB" sz="4800" u="sng">
                <a:solidFill>
                  <a:srgbClr val="FFFFFF"/>
                </a:solidFill>
                <a:latin typeface="IBM Plex Sans"/>
                <a:ea typeface="IBM Plex Sans"/>
                <a:cs typeface="IBM Plex Sans"/>
                <a:sym typeface="IBM Plex Sans"/>
              </a:rPr>
              <a:t>background image</a:t>
            </a:r>
            <a:r>
              <a:rPr lang="en-GB" sz="4800">
                <a:solidFill>
                  <a:srgbClr val="FFFFFF"/>
                </a:solidFill>
                <a:latin typeface="IBM Plex Sans"/>
                <a:ea typeface="IBM Plex Sans"/>
                <a:cs typeface="IBM Plex Sans"/>
                <a:sym typeface="IBM Plex Sans"/>
              </a:rPr>
              <a:t>, ensure it is </a:t>
            </a:r>
            <a:r>
              <a:rPr b="1" lang="en-GB" sz="4800" u="sng">
                <a:solidFill>
                  <a:srgbClr val="FFFFFF"/>
                </a:solidFill>
                <a:latin typeface="IBM Plex Sans"/>
                <a:ea typeface="IBM Plex Sans"/>
                <a:cs typeface="IBM Plex Sans"/>
                <a:sym typeface="IBM Plex Sans"/>
              </a:rPr>
              <a:t>3840x2160 pixels</a:t>
            </a:r>
            <a:r>
              <a:rPr lang="en-GB" sz="4800">
                <a:solidFill>
                  <a:srgbClr val="FFFFFF"/>
                </a:solidFill>
                <a:latin typeface="IBM Plex Sans"/>
                <a:ea typeface="IBM Plex Sans"/>
                <a:cs typeface="IBM Plex Sans"/>
                <a:sym typeface="IBM Plex Sans"/>
              </a:rPr>
              <a:t> (16:9 aspect ratio; otherwise it will be stretched)</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When changing the slide “Layout” or background, you may need to choose “Reset to Theme” from the change background dialogue.</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Make use of </a:t>
            </a:r>
            <a:r>
              <a:rPr b="1" lang="en-GB" sz="4800" u="sng">
                <a:solidFill>
                  <a:srgbClr val="FFFFFF"/>
                </a:solidFill>
                <a:latin typeface="IBM Plex Sans"/>
                <a:ea typeface="IBM Plex Sans"/>
                <a:cs typeface="IBM Plex Sans"/>
                <a:sym typeface="IBM Plex Sans"/>
              </a:rPr>
              <a:t>graphics</a:t>
            </a:r>
            <a:r>
              <a:rPr lang="en-GB" sz="4800" u="sng">
                <a:solidFill>
                  <a:srgbClr val="FFFFFF"/>
                </a:solidFill>
                <a:latin typeface="IBM Plex Sans"/>
                <a:ea typeface="IBM Plex Sans"/>
                <a:cs typeface="IBM Plex Sans"/>
                <a:sym typeface="IBM Plex Sans"/>
              </a:rPr>
              <a:t>, </a:t>
            </a:r>
            <a:r>
              <a:rPr b="1" lang="en-GB" sz="4800" u="sng">
                <a:solidFill>
                  <a:srgbClr val="FFFFFF"/>
                </a:solidFill>
                <a:latin typeface="IBM Plex Sans"/>
                <a:ea typeface="IBM Plex Sans"/>
                <a:cs typeface="IBM Plex Sans"/>
                <a:sym typeface="IBM Plex Sans"/>
              </a:rPr>
              <a:t>charts</a:t>
            </a:r>
            <a:r>
              <a:rPr lang="en-GB" sz="4800" u="sng">
                <a:solidFill>
                  <a:srgbClr val="FFFFFF"/>
                </a:solidFill>
                <a:latin typeface="IBM Plex Sans"/>
                <a:ea typeface="IBM Plex Sans"/>
                <a:cs typeface="IBM Plex Sans"/>
                <a:sym typeface="IBM Plex Sans"/>
              </a:rPr>
              <a:t>, and </a:t>
            </a:r>
            <a:r>
              <a:rPr b="1" lang="en-GB" sz="4800" u="sng">
                <a:solidFill>
                  <a:srgbClr val="FFFFFF"/>
                </a:solidFill>
                <a:latin typeface="IBM Plex Sans"/>
                <a:ea typeface="IBM Plex Sans"/>
                <a:cs typeface="IBM Plex Sans"/>
                <a:sym typeface="IBM Plex Sans"/>
              </a:rPr>
              <a:t>imagery</a:t>
            </a:r>
            <a:r>
              <a:rPr lang="en-GB" sz="4800">
                <a:solidFill>
                  <a:srgbClr val="FFFFFF"/>
                </a:solidFill>
                <a:latin typeface="IBM Plex Sans"/>
                <a:ea typeface="IBM Plex Sans"/>
                <a:cs typeface="IBM Plex Sans"/>
                <a:sym typeface="IBM Plex Sans"/>
              </a:rPr>
              <a:t> where possible in place of bullet-point lists and long paragraphs of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If presenting long text</a:t>
            </a:r>
            <a:r>
              <a:rPr lang="en-GB" sz="4800">
                <a:solidFill>
                  <a:srgbClr val="FFFFFF"/>
                </a:solidFill>
                <a:latin typeface="IBM Plex Sans"/>
                <a:ea typeface="IBM Plex Sans"/>
                <a:cs typeface="IBM Plex Sans"/>
                <a:sym typeface="IBM Plex Sans"/>
              </a:rPr>
              <a:t>, </a:t>
            </a:r>
            <a:r>
              <a:rPr b="1" lang="en-GB" sz="4800">
                <a:solidFill>
                  <a:srgbClr val="FFFFFF"/>
                </a:solidFill>
                <a:latin typeface="IBM Plex Sans"/>
                <a:ea typeface="IBM Plex Sans"/>
                <a:cs typeface="IBM Plex Sans"/>
                <a:sym typeface="IBM Plex Sans"/>
              </a:rPr>
              <a:t>draw attention to important word or phrases</a:t>
            </a:r>
            <a:r>
              <a:rPr lang="en-GB" sz="4800">
                <a:solidFill>
                  <a:srgbClr val="FFFFFF"/>
                </a:solidFill>
                <a:latin typeface="IBM Plex Sans"/>
                <a:ea typeface="IBM Plex Sans"/>
                <a:cs typeface="IBM Plex Sans"/>
                <a:sym typeface="IBM Plex Sans"/>
              </a:rPr>
              <a:t> using text formatting. Aim to keep the font size as large as possible for legibility.</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Use</a:t>
            </a:r>
            <a:r>
              <a:rPr b="1" lang="en-GB" sz="4800">
                <a:solidFill>
                  <a:srgbClr val="FFFFFF"/>
                </a:solidFill>
                <a:latin typeface="IBM Plex Sans"/>
                <a:ea typeface="IBM Plex Sans"/>
                <a:cs typeface="IBM Plex Sans"/>
                <a:sym typeface="IBM Plex Sans"/>
              </a:rPr>
              <a:t> Speaker notes</a:t>
            </a:r>
            <a:r>
              <a:rPr lang="en-GB" sz="4800">
                <a:solidFill>
                  <a:srgbClr val="FFFFFF"/>
                </a:solidFill>
                <a:latin typeface="IBM Plex Sans"/>
                <a:ea typeface="IBM Plex Sans"/>
                <a:cs typeface="IBM Plex Sans"/>
                <a:sym typeface="IBM Plex Sans"/>
              </a:rPr>
              <a:t> area to </a:t>
            </a:r>
            <a:r>
              <a:rPr b="1" lang="en-GB" sz="4800">
                <a:solidFill>
                  <a:srgbClr val="FFFFFF"/>
                </a:solidFill>
                <a:latin typeface="IBM Plex Sans"/>
                <a:ea typeface="IBM Plex Sans"/>
                <a:cs typeface="IBM Plex Sans"/>
                <a:sym typeface="IBM Plex Sans"/>
              </a:rPr>
              <a:t>remind yourself of what to say</a:t>
            </a:r>
            <a:r>
              <a:rPr lang="en-GB" sz="4800">
                <a:solidFill>
                  <a:srgbClr val="FFFFFF"/>
                </a:solidFill>
                <a:latin typeface="IBM Plex Sans"/>
                <a:ea typeface="IBM Plex Sans"/>
                <a:cs typeface="IBM Plex Sans"/>
                <a:sym typeface="IBM Plex Sans"/>
              </a:rPr>
              <a:t>.</a:t>
            </a:r>
            <a:endParaRPr sz="4800">
              <a:solidFill>
                <a:srgbClr val="FFFFFF"/>
              </a:solidFill>
              <a:latin typeface="IBM Plex Sans"/>
              <a:ea typeface="IBM Plex Sans"/>
              <a:cs typeface="IBM Plex Sans"/>
              <a:sym typeface="IBM Plex Sans"/>
            </a:endParaRPr>
          </a:p>
        </p:txBody>
      </p:sp>
      <p:sp>
        <p:nvSpPr>
          <p:cNvPr id="473" name="Google Shape;473;p20"/>
          <p:cNvSpPr txBox="1"/>
          <p:nvPr/>
        </p:nvSpPr>
        <p:spPr>
          <a:xfrm>
            <a:off x="6768000" y="-10174450"/>
            <a:ext cx="230430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74" name="Google Shape;474;p20"/>
          <p:cNvSpPr txBox="1"/>
          <p:nvPr/>
        </p:nvSpPr>
        <p:spPr>
          <a:xfrm>
            <a:off x="-10213925" y="426250"/>
            <a:ext cx="9685500" cy="2673900"/>
          </a:xfrm>
          <a:prstGeom prst="rect">
            <a:avLst/>
          </a:prstGeom>
          <a:solidFill>
            <a:schemeClr val="accent2"/>
          </a:solidFill>
          <a:ln>
            <a:noFill/>
          </a:ln>
        </p:spPr>
        <p:txBody>
          <a:bodyPr anchorCtr="0" anchor="t"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Slide Title – Keep it succinct</a:t>
            </a:r>
            <a:endParaRPr sz="4800">
              <a:solidFill>
                <a:srgbClr val="FFFFFF"/>
              </a:solidFill>
              <a:latin typeface="IBM Plex Sans"/>
              <a:ea typeface="IBM Plex Sans"/>
              <a:cs typeface="IBM Plex Sans"/>
              <a:sym typeface="IBM Plex Sans"/>
            </a:endParaRPr>
          </a:p>
          <a:p>
            <a:pPr indent="-533400" lvl="0" marL="457200" rtl="0" algn="r">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Subtitle for reference or short comment on title</a:t>
            </a:r>
            <a:endParaRPr sz="4800">
              <a:solidFill>
                <a:srgbClr val="FFFFFF"/>
              </a:solidFill>
              <a:latin typeface="IBM Plex Sans"/>
              <a:ea typeface="IBM Plex Sans"/>
              <a:cs typeface="IBM Plex Sans"/>
              <a:sym typeface="IBM Plex Sans"/>
            </a:endParaRPr>
          </a:p>
        </p:txBody>
      </p:sp>
      <p:sp>
        <p:nvSpPr>
          <p:cNvPr id="475" name="Google Shape;475;p20"/>
          <p:cNvSpPr txBox="1"/>
          <p:nvPr/>
        </p:nvSpPr>
        <p:spPr>
          <a:xfrm>
            <a:off x="-10214050" y="-1045350"/>
            <a:ext cx="96855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20319">
          <p15:clr>
            <a:schemeClr val="accent1"/>
          </p15:clr>
        </p15:guide>
        <p15:guide id="10" pos="2721">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White (Violet Background)" showMasterSp="0">
  <p:cSld name="TITLE_1_2_7">
    <p:bg>
      <p:bgPr>
        <a:solidFill>
          <a:schemeClr val="dk2"/>
        </a:solidFill>
      </p:bgPr>
    </p:bg>
    <p:spTree>
      <p:nvGrpSpPr>
        <p:cNvPr id="30" name="Shape 30"/>
        <p:cNvGrpSpPr/>
        <p:nvPr/>
      </p:nvGrpSpPr>
      <p:grpSpPr>
        <a:xfrm>
          <a:off x="0" y="0"/>
          <a:ext cx="0" cy="0"/>
          <a:chOff x="0" y="0"/>
          <a:chExt cx="0" cy="0"/>
        </a:xfrm>
      </p:grpSpPr>
      <p:sp>
        <p:nvSpPr>
          <p:cNvPr id="31" name="Google Shape;31;p3"/>
          <p:cNvSpPr txBox="1"/>
          <p:nvPr>
            <p:ph idx="12" type="sldNum"/>
          </p:nvPr>
        </p:nvSpPr>
        <p:spPr>
          <a:xfrm>
            <a:off x="35316000" y="19699200"/>
            <a:ext cx="576000" cy="540000"/>
          </a:xfrm>
          <a:prstGeom prst="rect">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32" name="Google Shape;32;p3"/>
          <p:cNvSpPr txBox="1"/>
          <p:nvPr>
            <p:ph type="title"/>
          </p:nvPr>
        </p:nvSpPr>
        <p:spPr>
          <a:xfrm>
            <a:off x="696125" y="685800"/>
            <a:ext cx="29115000" cy="1733400"/>
          </a:xfrm>
          <a:prstGeom prst="rect">
            <a:avLst/>
          </a:prstGeom>
          <a:noFill/>
          <a:ln>
            <a:noFill/>
          </a:ln>
        </p:spPr>
        <p:txBody>
          <a:bodyPr anchorCtr="0" anchor="b" bIns="0" lIns="0" spcFirstLastPara="1" rIns="182850" wrap="square" tIns="182850">
            <a:noAutofit/>
          </a:bodyPr>
          <a:lstStyle>
            <a:lvl1pPr lvl="0" rtl="0">
              <a:spcBef>
                <a:spcPts val="0"/>
              </a:spcBef>
              <a:spcAft>
                <a:spcPts val="0"/>
              </a:spcAft>
              <a:buNone/>
              <a:defRPr b="1" sz="82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33" name="Google Shape;33;p3"/>
          <p:cNvSpPr txBox="1"/>
          <p:nvPr>
            <p:ph idx="1" type="subTitle"/>
          </p:nvPr>
        </p:nvSpPr>
        <p:spPr>
          <a:xfrm>
            <a:off x="696125" y="2419200"/>
            <a:ext cx="29115000" cy="6810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34" name="Google Shape;34;p3"/>
          <p:cNvSpPr txBox="1"/>
          <p:nvPr>
            <p:ph idx="2" type="body"/>
          </p:nvPr>
        </p:nvSpPr>
        <p:spPr>
          <a:xfrm>
            <a:off x="685800" y="19699200"/>
            <a:ext cx="14050800" cy="540000"/>
          </a:xfrm>
          <a:prstGeom prst="rect">
            <a:avLst/>
          </a:prstGeom>
          <a:noFill/>
          <a:ln cap="flat" cmpd="sng" w="19050">
            <a:solidFill>
              <a:srgbClr val="FFFFFF"/>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
        <p:nvSpPr>
          <p:cNvPr id="35" name="Google Shape;35;p3"/>
          <p:cNvSpPr txBox="1"/>
          <p:nvPr>
            <p:ph idx="3" type="body"/>
          </p:nvPr>
        </p:nvSpPr>
        <p:spPr>
          <a:xfrm>
            <a:off x="14736600" y="19699200"/>
            <a:ext cx="20579400" cy="54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pic>
        <p:nvPicPr>
          <p:cNvPr id="36" name="Google Shape;36;p3"/>
          <p:cNvPicPr preferRelativeResize="0"/>
          <p:nvPr/>
        </p:nvPicPr>
        <p:blipFill rotWithShape="1">
          <a:blip r:embed="rId2">
            <a:alphaModFix/>
          </a:blip>
          <a:srcRect b="45115" l="0" r="0" t="0"/>
          <a:stretch/>
        </p:blipFill>
        <p:spPr>
          <a:xfrm>
            <a:off x="29811200" y="762000"/>
            <a:ext cx="6002799" cy="1568350"/>
          </a:xfrm>
          <a:prstGeom prst="rect">
            <a:avLst/>
          </a:prstGeom>
          <a:noFill/>
          <a:ln>
            <a:noFill/>
          </a:ln>
        </p:spPr>
      </p:pic>
      <p:sp>
        <p:nvSpPr>
          <p:cNvPr id="37" name="Google Shape;37;p3"/>
          <p:cNvSpPr txBox="1"/>
          <p:nvPr>
            <p:ph idx="4" type="body"/>
          </p:nvPr>
        </p:nvSpPr>
        <p:spPr>
          <a:xfrm>
            <a:off x="6768000" y="4467600"/>
            <a:ext cx="23043000" cy="13442400"/>
          </a:xfrm>
          <a:prstGeom prst="rect">
            <a:avLst/>
          </a:prstGeom>
          <a:noFill/>
          <a:ln>
            <a:noFill/>
          </a:ln>
        </p:spPr>
        <p:txBody>
          <a:bodyPr anchorCtr="0" anchor="t" bIns="0" lIns="684000" spcFirstLastPara="1" rIns="0" wrap="square" tIns="0">
            <a:noAutofit/>
          </a:bodyPr>
          <a:lstStyle>
            <a:lvl1pPr indent="-1181100" lvl="0" marL="4572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1pPr>
            <a:lvl2pPr indent="-1181100" lvl="1" marL="9144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2pPr>
            <a:lvl3pPr indent="-1181100" lvl="2" marL="13716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3pPr>
            <a:lvl4pPr indent="-1181100" lvl="3" marL="18288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4pPr>
            <a:lvl5pPr indent="-1181100" lvl="4" marL="22860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5pPr>
            <a:lvl6pPr indent="-1181100" lvl="5" marL="27432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6pPr>
            <a:lvl7pPr indent="-1181100" lvl="6" marL="32004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7pPr>
            <a:lvl8pPr indent="-1181100" lvl="7" marL="36576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8pPr>
            <a:lvl9pPr indent="-1181100" lvl="8" marL="41148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9pPr>
          </a:lstStyle>
          <a:p/>
        </p:txBody>
      </p:sp>
      <p:sp>
        <p:nvSpPr>
          <p:cNvPr id="38" name="Google Shape;38;p3"/>
          <p:cNvSpPr txBox="1"/>
          <p:nvPr/>
        </p:nvSpPr>
        <p:spPr>
          <a:xfrm>
            <a:off x="696125" y="2235085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bottom-left text box is best used for the names and titles of presenters.</a:t>
            </a:r>
            <a:endParaRPr sz="4800">
              <a:solidFill>
                <a:srgbClr val="FFFFFF"/>
              </a:solidFill>
              <a:latin typeface="IBM Plex Sans"/>
              <a:ea typeface="IBM Plex Sans"/>
              <a:cs typeface="IBM Plex Sans"/>
              <a:sym typeface="IBM Plex Sans"/>
            </a:endParaRPr>
          </a:p>
        </p:txBody>
      </p:sp>
      <p:sp>
        <p:nvSpPr>
          <p:cNvPr id="39" name="Google Shape;39;p3"/>
          <p:cNvSpPr txBox="1"/>
          <p:nvPr/>
        </p:nvSpPr>
        <p:spPr>
          <a:xfrm>
            <a:off x="696125" y="2087925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0" name="Google Shape;40;p3"/>
          <p:cNvSpPr txBox="1"/>
          <p:nvPr/>
        </p:nvSpPr>
        <p:spPr>
          <a:xfrm>
            <a:off x="21984500" y="22447650"/>
            <a:ext cx="13331400" cy="20985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r">
              <a:spcBef>
                <a:spcPts val="0"/>
              </a:spcBef>
              <a:spcAft>
                <a:spcPts val="0"/>
              </a:spcAft>
              <a:buNone/>
            </a:pPr>
            <a:r>
              <a:rPr lang="en-GB" sz="4800">
                <a:solidFill>
                  <a:srgbClr val="FFFFFF"/>
                </a:solidFill>
                <a:latin typeface="IBM Plex Sans"/>
                <a:ea typeface="IBM Plex Sans"/>
                <a:cs typeface="IBM Plex Sans"/>
                <a:sym typeface="IBM Plex Sans"/>
              </a:rPr>
              <a:t>The bottom-right text box is best used for the event, date, and title of the presentation.</a:t>
            </a:r>
            <a:endParaRPr sz="4800">
              <a:solidFill>
                <a:srgbClr val="FFFFFF"/>
              </a:solidFill>
              <a:latin typeface="IBM Plex Sans"/>
              <a:ea typeface="IBM Plex Sans"/>
              <a:cs typeface="IBM Plex Sans"/>
              <a:sym typeface="IBM Plex Sans"/>
            </a:endParaRPr>
          </a:p>
        </p:txBody>
      </p:sp>
      <p:sp>
        <p:nvSpPr>
          <p:cNvPr id="41" name="Google Shape;41;p3"/>
          <p:cNvSpPr txBox="1"/>
          <p:nvPr/>
        </p:nvSpPr>
        <p:spPr>
          <a:xfrm>
            <a:off x="21984600" y="20879250"/>
            <a:ext cx="133314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r">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2" name="Google Shape;42;p3"/>
          <p:cNvSpPr txBox="1"/>
          <p:nvPr/>
        </p:nvSpPr>
        <p:spPr>
          <a:xfrm>
            <a:off x="37104425" y="-2138700"/>
            <a:ext cx="13506300" cy="43929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NYU Logo should remain unchanged unless you’re fully replacing it with a departmental lock-up. If adding a logo, place it with 0.9cm spacing to the left of or below the NYU Logo.</a:t>
            </a:r>
            <a:endParaRPr sz="4800">
              <a:solidFill>
                <a:srgbClr val="FFFFFF"/>
              </a:solidFill>
              <a:latin typeface="IBM Plex Sans"/>
              <a:ea typeface="IBM Plex Sans"/>
              <a:cs typeface="IBM Plex Sans"/>
              <a:sym typeface="IBM Plex Sans"/>
            </a:endParaRPr>
          </a:p>
        </p:txBody>
      </p:sp>
      <p:sp>
        <p:nvSpPr>
          <p:cNvPr id="43" name="Google Shape;43;p3"/>
          <p:cNvSpPr txBox="1"/>
          <p:nvPr/>
        </p:nvSpPr>
        <p:spPr>
          <a:xfrm>
            <a:off x="37104425" y="-37071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4" name="Google Shape;44;p3"/>
          <p:cNvSpPr txBox="1"/>
          <p:nvPr/>
        </p:nvSpPr>
        <p:spPr>
          <a:xfrm>
            <a:off x="35892000" y="22350850"/>
            <a:ext cx="90498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Page numbers will be added automatically.</a:t>
            </a:r>
            <a:endParaRPr sz="4800">
              <a:solidFill>
                <a:srgbClr val="FFFFFF"/>
              </a:solidFill>
              <a:latin typeface="IBM Plex Sans"/>
              <a:ea typeface="IBM Plex Sans"/>
              <a:cs typeface="IBM Plex Sans"/>
              <a:sym typeface="IBM Plex Sans"/>
            </a:endParaRPr>
          </a:p>
        </p:txBody>
      </p:sp>
      <p:sp>
        <p:nvSpPr>
          <p:cNvPr id="45" name="Google Shape;45;p3"/>
          <p:cNvSpPr txBox="1"/>
          <p:nvPr/>
        </p:nvSpPr>
        <p:spPr>
          <a:xfrm>
            <a:off x="35892000" y="20879250"/>
            <a:ext cx="9049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6" name="Google Shape;46;p3"/>
          <p:cNvSpPr txBox="1"/>
          <p:nvPr/>
        </p:nvSpPr>
        <p:spPr>
          <a:xfrm>
            <a:off x="6768000" y="-8606050"/>
            <a:ext cx="23043000" cy="8453700"/>
          </a:xfrm>
          <a:prstGeom prst="rect">
            <a:avLst/>
          </a:prstGeom>
          <a:solidFill>
            <a:schemeClr val="accent2"/>
          </a:solidFill>
          <a:ln>
            <a:noFill/>
          </a:ln>
        </p:spPr>
        <p:txBody>
          <a:bodyPr anchorCtr="0" anchor="ctr"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a:t>
            </a:r>
            <a:r>
              <a:rPr b="1" lang="en-GB" sz="4800" u="sng">
                <a:solidFill>
                  <a:srgbClr val="FFFFFF"/>
                </a:solidFill>
                <a:latin typeface="IBM Plex Sans"/>
                <a:ea typeface="IBM Plex Sans"/>
                <a:cs typeface="IBM Plex Sans"/>
                <a:sym typeface="IBM Plex Sans"/>
              </a:rPr>
              <a:t>View &gt; Guides &gt; Show Guides</a:t>
            </a:r>
            <a:r>
              <a:rPr b="1" lang="en-GB" sz="4800">
                <a:solidFill>
                  <a:srgbClr val="FFFFFF"/>
                </a:solidFill>
                <a:latin typeface="IBM Plex Sans"/>
                <a:ea typeface="IBM Plex Sans"/>
                <a:cs typeface="IBM Plex Sans"/>
                <a:sym typeface="IBM Plex Sans"/>
              </a:rPr>
              <a:t>)</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Keep All Content in the center</a:t>
            </a:r>
            <a:r>
              <a:rPr lang="en-GB" sz="4800">
                <a:solidFill>
                  <a:srgbClr val="FFFFFF"/>
                </a:solidFill>
                <a:latin typeface="IBM Plex Sans"/>
                <a:ea typeface="IBM Plex Sans"/>
                <a:cs typeface="IBM Plex Sans"/>
                <a:sym typeface="IBM Plex Sans"/>
              </a:rPr>
              <a:t> of the slide, within the blue guidelines.</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If adding a </a:t>
            </a:r>
            <a:r>
              <a:rPr b="1" lang="en-GB" sz="4800" u="sng">
                <a:solidFill>
                  <a:srgbClr val="FFFFFF"/>
                </a:solidFill>
                <a:latin typeface="IBM Plex Sans"/>
                <a:ea typeface="IBM Plex Sans"/>
                <a:cs typeface="IBM Plex Sans"/>
                <a:sym typeface="IBM Plex Sans"/>
              </a:rPr>
              <a:t>background image</a:t>
            </a:r>
            <a:r>
              <a:rPr lang="en-GB" sz="4800">
                <a:solidFill>
                  <a:srgbClr val="FFFFFF"/>
                </a:solidFill>
                <a:latin typeface="IBM Plex Sans"/>
                <a:ea typeface="IBM Plex Sans"/>
                <a:cs typeface="IBM Plex Sans"/>
                <a:sym typeface="IBM Plex Sans"/>
              </a:rPr>
              <a:t>, ensure it is </a:t>
            </a:r>
            <a:r>
              <a:rPr b="1" lang="en-GB" sz="4800" u="sng">
                <a:solidFill>
                  <a:srgbClr val="FFFFFF"/>
                </a:solidFill>
                <a:latin typeface="IBM Plex Sans"/>
                <a:ea typeface="IBM Plex Sans"/>
                <a:cs typeface="IBM Plex Sans"/>
                <a:sym typeface="IBM Plex Sans"/>
              </a:rPr>
              <a:t>3840x2160 pixels</a:t>
            </a:r>
            <a:r>
              <a:rPr lang="en-GB" sz="4800">
                <a:solidFill>
                  <a:srgbClr val="FFFFFF"/>
                </a:solidFill>
                <a:latin typeface="IBM Plex Sans"/>
                <a:ea typeface="IBM Plex Sans"/>
                <a:cs typeface="IBM Plex Sans"/>
                <a:sym typeface="IBM Plex Sans"/>
              </a:rPr>
              <a:t> (16:9 aspect ratio; otherwise it will be stretched)</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When changing the slide “Layout” or background, you may need to choose “Reset to Theme” from the change background dialogue.</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Make use of </a:t>
            </a:r>
            <a:r>
              <a:rPr b="1" lang="en-GB" sz="4800" u="sng">
                <a:solidFill>
                  <a:srgbClr val="FFFFFF"/>
                </a:solidFill>
                <a:latin typeface="IBM Plex Sans"/>
                <a:ea typeface="IBM Plex Sans"/>
                <a:cs typeface="IBM Plex Sans"/>
                <a:sym typeface="IBM Plex Sans"/>
              </a:rPr>
              <a:t>graphics</a:t>
            </a:r>
            <a:r>
              <a:rPr lang="en-GB" sz="4800" u="sng">
                <a:solidFill>
                  <a:srgbClr val="FFFFFF"/>
                </a:solidFill>
                <a:latin typeface="IBM Plex Sans"/>
                <a:ea typeface="IBM Plex Sans"/>
                <a:cs typeface="IBM Plex Sans"/>
                <a:sym typeface="IBM Plex Sans"/>
              </a:rPr>
              <a:t>, </a:t>
            </a:r>
            <a:r>
              <a:rPr b="1" lang="en-GB" sz="4800" u="sng">
                <a:solidFill>
                  <a:srgbClr val="FFFFFF"/>
                </a:solidFill>
                <a:latin typeface="IBM Plex Sans"/>
                <a:ea typeface="IBM Plex Sans"/>
                <a:cs typeface="IBM Plex Sans"/>
                <a:sym typeface="IBM Plex Sans"/>
              </a:rPr>
              <a:t>charts</a:t>
            </a:r>
            <a:r>
              <a:rPr lang="en-GB" sz="4800" u="sng">
                <a:solidFill>
                  <a:srgbClr val="FFFFFF"/>
                </a:solidFill>
                <a:latin typeface="IBM Plex Sans"/>
                <a:ea typeface="IBM Plex Sans"/>
                <a:cs typeface="IBM Plex Sans"/>
                <a:sym typeface="IBM Plex Sans"/>
              </a:rPr>
              <a:t>, and </a:t>
            </a:r>
            <a:r>
              <a:rPr b="1" lang="en-GB" sz="4800" u="sng">
                <a:solidFill>
                  <a:srgbClr val="FFFFFF"/>
                </a:solidFill>
                <a:latin typeface="IBM Plex Sans"/>
                <a:ea typeface="IBM Plex Sans"/>
                <a:cs typeface="IBM Plex Sans"/>
                <a:sym typeface="IBM Plex Sans"/>
              </a:rPr>
              <a:t>imagery</a:t>
            </a:r>
            <a:r>
              <a:rPr lang="en-GB" sz="4800">
                <a:solidFill>
                  <a:srgbClr val="FFFFFF"/>
                </a:solidFill>
                <a:latin typeface="IBM Plex Sans"/>
                <a:ea typeface="IBM Plex Sans"/>
                <a:cs typeface="IBM Plex Sans"/>
                <a:sym typeface="IBM Plex Sans"/>
              </a:rPr>
              <a:t> where possible in place of bullet-point lists and long paragraphs of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If presenting long text</a:t>
            </a:r>
            <a:r>
              <a:rPr lang="en-GB" sz="4800">
                <a:solidFill>
                  <a:srgbClr val="FFFFFF"/>
                </a:solidFill>
                <a:latin typeface="IBM Plex Sans"/>
                <a:ea typeface="IBM Plex Sans"/>
                <a:cs typeface="IBM Plex Sans"/>
                <a:sym typeface="IBM Plex Sans"/>
              </a:rPr>
              <a:t>, </a:t>
            </a:r>
            <a:r>
              <a:rPr b="1" lang="en-GB" sz="4800">
                <a:solidFill>
                  <a:srgbClr val="FFFFFF"/>
                </a:solidFill>
                <a:latin typeface="IBM Plex Sans"/>
                <a:ea typeface="IBM Plex Sans"/>
                <a:cs typeface="IBM Plex Sans"/>
                <a:sym typeface="IBM Plex Sans"/>
              </a:rPr>
              <a:t>draw attention to important word or phrases</a:t>
            </a:r>
            <a:r>
              <a:rPr lang="en-GB" sz="4800">
                <a:solidFill>
                  <a:srgbClr val="FFFFFF"/>
                </a:solidFill>
                <a:latin typeface="IBM Plex Sans"/>
                <a:ea typeface="IBM Plex Sans"/>
                <a:cs typeface="IBM Plex Sans"/>
                <a:sym typeface="IBM Plex Sans"/>
              </a:rPr>
              <a:t> using text formatting. Aim to keep the font size as large as possible for legibility.</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Use</a:t>
            </a:r>
            <a:r>
              <a:rPr b="1" lang="en-GB" sz="4800">
                <a:solidFill>
                  <a:srgbClr val="FFFFFF"/>
                </a:solidFill>
                <a:latin typeface="IBM Plex Sans"/>
                <a:ea typeface="IBM Plex Sans"/>
                <a:cs typeface="IBM Plex Sans"/>
                <a:sym typeface="IBM Plex Sans"/>
              </a:rPr>
              <a:t> Speaker notes</a:t>
            </a:r>
            <a:r>
              <a:rPr lang="en-GB" sz="4800">
                <a:solidFill>
                  <a:srgbClr val="FFFFFF"/>
                </a:solidFill>
                <a:latin typeface="IBM Plex Sans"/>
                <a:ea typeface="IBM Plex Sans"/>
                <a:cs typeface="IBM Plex Sans"/>
                <a:sym typeface="IBM Plex Sans"/>
              </a:rPr>
              <a:t> area to </a:t>
            </a:r>
            <a:r>
              <a:rPr b="1" lang="en-GB" sz="4800">
                <a:solidFill>
                  <a:srgbClr val="FFFFFF"/>
                </a:solidFill>
                <a:latin typeface="IBM Plex Sans"/>
                <a:ea typeface="IBM Plex Sans"/>
                <a:cs typeface="IBM Plex Sans"/>
                <a:sym typeface="IBM Plex Sans"/>
              </a:rPr>
              <a:t>remind yourself of what to say</a:t>
            </a:r>
            <a:r>
              <a:rPr lang="en-GB" sz="4800">
                <a:solidFill>
                  <a:srgbClr val="FFFFFF"/>
                </a:solidFill>
                <a:latin typeface="IBM Plex Sans"/>
                <a:ea typeface="IBM Plex Sans"/>
                <a:cs typeface="IBM Plex Sans"/>
                <a:sym typeface="IBM Plex Sans"/>
              </a:rPr>
              <a:t>.</a:t>
            </a:r>
            <a:endParaRPr sz="4800">
              <a:solidFill>
                <a:srgbClr val="FFFFFF"/>
              </a:solidFill>
              <a:latin typeface="IBM Plex Sans"/>
              <a:ea typeface="IBM Plex Sans"/>
              <a:cs typeface="IBM Plex Sans"/>
              <a:sym typeface="IBM Plex Sans"/>
            </a:endParaRPr>
          </a:p>
        </p:txBody>
      </p:sp>
      <p:sp>
        <p:nvSpPr>
          <p:cNvPr id="47" name="Google Shape;47;p3"/>
          <p:cNvSpPr txBox="1"/>
          <p:nvPr/>
        </p:nvSpPr>
        <p:spPr>
          <a:xfrm>
            <a:off x="6768000" y="-10174450"/>
            <a:ext cx="230430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8" name="Google Shape;48;p3"/>
          <p:cNvSpPr txBox="1"/>
          <p:nvPr/>
        </p:nvSpPr>
        <p:spPr>
          <a:xfrm>
            <a:off x="-10213925" y="426250"/>
            <a:ext cx="9685500" cy="2673900"/>
          </a:xfrm>
          <a:prstGeom prst="rect">
            <a:avLst/>
          </a:prstGeom>
          <a:solidFill>
            <a:schemeClr val="accent2"/>
          </a:solidFill>
          <a:ln>
            <a:noFill/>
          </a:ln>
        </p:spPr>
        <p:txBody>
          <a:bodyPr anchorCtr="0" anchor="t"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Slide Title – Keep it succinct</a:t>
            </a:r>
            <a:endParaRPr sz="4800">
              <a:solidFill>
                <a:srgbClr val="FFFFFF"/>
              </a:solidFill>
              <a:latin typeface="IBM Plex Sans"/>
              <a:ea typeface="IBM Plex Sans"/>
              <a:cs typeface="IBM Plex Sans"/>
              <a:sym typeface="IBM Plex Sans"/>
            </a:endParaRPr>
          </a:p>
          <a:p>
            <a:pPr indent="-533400" lvl="0" marL="457200" rtl="0" algn="r">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Subtitle for reference or short comment on title</a:t>
            </a:r>
            <a:endParaRPr sz="4800">
              <a:solidFill>
                <a:srgbClr val="FFFFFF"/>
              </a:solidFill>
              <a:latin typeface="IBM Plex Sans"/>
              <a:ea typeface="IBM Plex Sans"/>
              <a:cs typeface="IBM Plex Sans"/>
              <a:sym typeface="IBM Plex Sans"/>
            </a:endParaRPr>
          </a:p>
        </p:txBody>
      </p:sp>
      <p:sp>
        <p:nvSpPr>
          <p:cNvPr id="49" name="Google Shape;49;p3"/>
          <p:cNvSpPr txBox="1"/>
          <p:nvPr/>
        </p:nvSpPr>
        <p:spPr>
          <a:xfrm>
            <a:off x="-10214050" y="-1045350"/>
            <a:ext cx="96855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50" name="Google Shape;50;p3"/>
          <p:cNvSpPr txBox="1"/>
          <p:nvPr/>
        </p:nvSpPr>
        <p:spPr>
          <a:xfrm>
            <a:off x="-14034850" y="6036000"/>
            <a:ext cx="13506300" cy="142032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font families used in this template do not comply with NYUAD’s brand guidelines. However, the “IBM Plex” and “Montserrat” families work well to cleanly present your ideas.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When using purely text on a slide, be selective and intentional about the words included.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Keep the font size as large as possible, assuming your presentation will, one day, be projected on a screen under non-ideal lighting conditions.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Use </a:t>
            </a:r>
            <a:r>
              <a:rPr b="1" lang="en-GB" sz="4800">
                <a:solidFill>
                  <a:srgbClr val="FFFFFF"/>
                </a:solidFill>
                <a:latin typeface="IBM Plex Sans"/>
                <a:ea typeface="IBM Plex Sans"/>
                <a:cs typeface="IBM Plex Sans"/>
                <a:sym typeface="IBM Plex Sans"/>
              </a:rPr>
              <a:t>text</a:t>
            </a:r>
            <a:r>
              <a:rPr lang="en-GB" sz="4800">
                <a:solidFill>
                  <a:srgbClr val="FFFFFF"/>
                </a:solidFill>
                <a:latin typeface="IBM Plex Sans"/>
                <a:ea typeface="IBM Plex Sans"/>
                <a:cs typeface="IBM Plex Sans"/>
                <a:sym typeface="IBM Plex Sans"/>
              </a:rPr>
              <a:t> </a:t>
            </a:r>
            <a:r>
              <a:rPr i="1" lang="en-GB" sz="4800" u="sng">
                <a:solidFill>
                  <a:srgbClr val="FFFFFF"/>
                </a:solidFill>
                <a:latin typeface="IBM Plex Sans"/>
                <a:ea typeface="IBM Plex Sans"/>
                <a:cs typeface="IBM Plex Sans"/>
                <a:sym typeface="IBM Plex Sans"/>
              </a:rPr>
              <a:t>formatting</a:t>
            </a:r>
            <a:r>
              <a:rPr lang="en-GB" sz="4800">
                <a:solidFill>
                  <a:srgbClr val="FFFFFF"/>
                </a:solidFill>
                <a:latin typeface="IBM Plex Sans"/>
                <a:ea typeface="IBM Plex Sans"/>
                <a:cs typeface="IBM Plex Sans"/>
                <a:sym typeface="IBM Plex Sans"/>
              </a:rPr>
              <a:t> to highlight important words or phrases within the body of your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Avoid the temptation, encouraged by most presentation software, to only use bulleted or numbered lists.</a:t>
            </a:r>
            <a:endParaRPr sz="4800">
              <a:solidFill>
                <a:srgbClr val="FFFFFF"/>
              </a:solidFill>
              <a:latin typeface="IBM Plex Sans"/>
              <a:ea typeface="IBM Plex Sans"/>
              <a:cs typeface="IBM Plex Sans"/>
              <a:sym typeface="IBM Plex Sans"/>
            </a:endParaRPr>
          </a:p>
        </p:txBody>
      </p:sp>
      <p:sp>
        <p:nvSpPr>
          <p:cNvPr id="51" name="Google Shape;51;p3"/>
          <p:cNvSpPr txBox="1"/>
          <p:nvPr/>
        </p:nvSpPr>
        <p:spPr>
          <a:xfrm>
            <a:off x="-14034850" y="44676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18779">
          <p15:clr>
            <a:schemeClr val="accent1"/>
          </p15:clr>
        </p15:guide>
        <p15:guide id="10" pos="4263">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right Notice (Dark Background)" showMasterSp="0">
  <p:cSld name="TITLE_1_2_3_2">
    <p:bg>
      <p:bgPr>
        <a:solidFill>
          <a:schemeClr val="dk1"/>
        </a:solidFill>
      </p:bgPr>
    </p:bg>
    <p:spTree>
      <p:nvGrpSpPr>
        <p:cNvPr id="476" name="Shape 476"/>
        <p:cNvGrpSpPr/>
        <p:nvPr/>
      </p:nvGrpSpPr>
      <p:grpSpPr>
        <a:xfrm>
          <a:off x="0" y="0"/>
          <a:ext cx="0" cy="0"/>
          <a:chOff x="0" y="0"/>
          <a:chExt cx="0" cy="0"/>
        </a:xfrm>
      </p:grpSpPr>
      <p:sp>
        <p:nvSpPr>
          <p:cNvPr id="477" name="Google Shape;477;p21"/>
          <p:cNvSpPr txBox="1"/>
          <p:nvPr>
            <p:ph idx="12" type="sldNum"/>
          </p:nvPr>
        </p:nvSpPr>
        <p:spPr>
          <a:xfrm>
            <a:off x="35316000" y="19699200"/>
            <a:ext cx="576000" cy="540000"/>
          </a:xfrm>
          <a:prstGeom prst="rect">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478" name="Google Shape;478;p21"/>
          <p:cNvSpPr txBox="1"/>
          <p:nvPr>
            <p:ph idx="1" type="subTitle"/>
          </p:nvPr>
        </p:nvSpPr>
        <p:spPr>
          <a:xfrm>
            <a:off x="696125" y="2444050"/>
            <a:ext cx="29115000" cy="6561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479" name="Google Shape;479;p21"/>
          <p:cNvSpPr txBox="1"/>
          <p:nvPr>
            <p:ph idx="2" type="body"/>
          </p:nvPr>
        </p:nvSpPr>
        <p:spPr>
          <a:xfrm>
            <a:off x="685800" y="19699200"/>
            <a:ext cx="14050800" cy="540000"/>
          </a:xfrm>
          <a:prstGeom prst="rect">
            <a:avLst/>
          </a:prstGeom>
          <a:noFill/>
          <a:ln cap="flat" cmpd="sng" w="19050">
            <a:solidFill>
              <a:srgbClr val="FFFFFF"/>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
        <p:nvSpPr>
          <p:cNvPr id="480" name="Google Shape;480;p21"/>
          <p:cNvSpPr txBox="1"/>
          <p:nvPr>
            <p:ph idx="3" type="body"/>
          </p:nvPr>
        </p:nvSpPr>
        <p:spPr>
          <a:xfrm>
            <a:off x="14736600" y="19699200"/>
            <a:ext cx="20579400" cy="54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pic>
        <p:nvPicPr>
          <p:cNvPr id="481" name="Google Shape;481;p21"/>
          <p:cNvPicPr preferRelativeResize="0"/>
          <p:nvPr/>
        </p:nvPicPr>
        <p:blipFill rotWithShape="1">
          <a:blip r:embed="rId2">
            <a:alphaModFix/>
          </a:blip>
          <a:srcRect b="45115" l="0" r="0" t="0"/>
          <a:stretch/>
        </p:blipFill>
        <p:spPr>
          <a:xfrm>
            <a:off x="29811200" y="762000"/>
            <a:ext cx="6002799" cy="1568350"/>
          </a:xfrm>
          <a:prstGeom prst="rect">
            <a:avLst/>
          </a:prstGeom>
          <a:noFill/>
          <a:ln>
            <a:noFill/>
          </a:ln>
        </p:spPr>
      </p:pic>
      <p:sp>
        <p:nvSpPr>
          <p:cNvPr id="482" name="Google Shape;482;p21"/>
          <p:cNvSpPr txBox="1"/>
          <p:nvPr/>
        </p:nvSpPr>
        <p:spPr>
          <a:xfrm>
            <a:off x="4320000" y="-6031150"/>
            <a:ext cx="14776800" cy="5465700"/>
          </a:xfrm>
          <a:prstGeom prst="rect">
            <a:avLst/>
          </a:prstGeom>
          <a:solidFill>
            <a:schemeClr val="accent2"/>
          </a:solidFill>
          <a:ln>
            <a:noFill/>
          </a:ln>
        </p:spPr>
        <p:txBody>
          <a:bodyPr anchorCtr="0" anchor="ctr" bIns="91425" lIns="720000" spcFirstLastPara="1" rIns="54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(View &gt; Guides &gt; Show Guides)</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Keep All Content in the center</a:t>
            </a:r>
            <a:r>
              <a:rPr lang="en-GB" sz="4800">
                <a:solidFill>
                  <a:srgbClr val="FFFFFF"/>
                </a:solidFill>
                <a:latin typeface="IBM Plex Sans"/>
                <a:ea typeface="IBM Plex Sans"/>
                <a:cs typeface="IBM Plex Sans"/>
                <a:sym typeface="IBM Plex Sans"/>
              </a:rPr>
              <a:t> of the slide, within the blue guidelines.</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Replace the Name and Email address of your authors.</a:t>
            </a:r>
            <a:endParaRPr sz="4800">
              <a:solidFill>
                <a:srgbClr val="FFFFFF"/>
              </a:solidFill>
              <a:latin typeface="IBM Plex Sans"/>
              <a:ea typeface="IBM Plex Sans"/>
              <a:cs typeface="IBM Plex Sans"/>
              <a:sym typeface="IBM Plex Sans"/>
            </a:endParaRPr>
          </a:p>
        </p:txBody>
      </p:sp>
      <p:sp>
        <p:nvSpPr>
          <p:cNvPr id="483" name="Google Shape;483;p21"/>
          <p:cNvSpPr txBox="1"/>
          <p:nvPr/>
        </p:nvSpPr>
        <p:spPr>
          <a:xfrm>
            <a:off x="4320000" y="-7599550"/>
            <a:ext cx="14776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THIS TEMPLATE</a:t>
            </a:r>
            <a:endParaRPr b="1" sz="6000">
              <a:solidFill>
                <a:srgbClr val="FFFFFF"/>
              </a:solidFill>
              <a:latin typeface="IBM Plex Sans"/>
              <a:ea typeface="IBM Plex Sans"/>
              <a:cs typeface="IBM Plex Sans"/>
              <a:sym typeface="IBM Plex Sans"/>
            </a:endParaRPr>
          </a:p>
        </p:txBody>
      </p:sp>
      <p:sp>
        <p:nvSpPr>
          <p:cNvPr id="484" name="Google Shape;484;p21"/>
          <p:cNvSpPr txBox="1"/>
          <p:nvPr/>
        </p:nvSpPr>
        <p:spPr>
          <a:xfrm>
            <a:off x="4320000" y="4467600"/>
            <a:ext cx="14776800" cy="80187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Clr>
                <a:schemeClr val="dk1"/>
              </a:buClr>
              <a:buSzPts val="1100"/>
              <a:buFont typeface="Arial"/>
              <a:buNone/>
            </a:pPr>
            <a:r>
              <a:rPr lang="en-GB" sz="3000">
                <a:solidFill>
                  <a:srgbClr val="FFFFFF"/>
                </a:solidFill>
                <a:latin typeface="IBM Plex Sans"/>
                <a:ea typeface="IBM Plex Sans"/>
                <a:cs typeface="IBM Plex Sans"/>
                <a:sym typeface="IBM Plex Sans"/>
              </a:rPr>
              <a:t>The content of this presentation is protected by copyright law. All rights to the presentation and its contents rest with the author(s) listed below.</a:t>
            </a:r>
            <a:endParaRPr sz="3000">
              <a:solidFill>
                <a:srgbClr val="FFFFFF"/>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3000">
              <a:solidFill>
                <a:srgbClr val="FFFFFF"/>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GB" sz="3000">
                <a:solidFill>
                  <a:schemeClr val="lt1"/>
                </a:solidFill>
                <a:latin typeface="IBM Plex Sans"/>
                <a:ea typeface="IBM Plex Sans"/>
                <a:cs typeface="IBM Plex Sans"/>
                <a:sym typeface="IBM Plex Sans"/>
              </a:rPr>
              <a:t>We hereby expressly state that the surrender, sending or consignment of this presentation does not grant any rights of utilisation. The information, ideas and content on this presentation may not be passed on to third parties without the permission of the author(s).</a:t>
            </a:r>
            <a:endParaRPr sz="3000">
              <a:solidFill>
                <a:schemeClr val="lt1"/>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3000">
              <a:solidFill>
                <a:srgbClr val="FFFFFF"/>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GB" sz="3000">
                <a:solidFill>
                  <a:srgbClr val="FFFFFF"/>
                </a:solidFill>
                <a:latin typeface="IBM Plex Sans"/>
                <a:ea typeface="IBM Plex Sans"/>
                <a:cs typeface="IBM Plex Sans"/>
                <a:sym typeface="IBM Plex Sans"/>
              </a:rPr>
              <a:t>The content of this presentation may not be copied in part or as a whole, published, altered, translated, sold or used without the prior written consent of the author(s).</a:t>
            </a:r>
            <a:endParaRPr sz="3000">
              <a:solidFill>
                <a:srgbClr val="FFFFFF"/>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3000">
              <a:solidFill>
                <a:srgbClr val="FFFFFF"/>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GB" sz="3000">
                <a:solidFill>
                  <a:schemeClr val="lt1"/>
                </a:solidFill>
                <a:latin typeface="IBM Plex Sans"/>
                <a:ea typeface="IBM Plex Sans"/>
                <a:cs typeface="IBM Plex Sans"/>
                <a:sym typeface="IBM Plex Sans"/>
              </a:rPr>
              <a:t>New York University Abu Dhabi</a:t>
            </a:r>
            <a:endParaRPr sz="3000">
              <a:solidFill>
                <a:schemeClr val="lt1"/>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GB" sz="3000">
                <a:solidFill>
                  <a:schemeClr val="lt1"/>
                </a:solidFill>
                <a:latin typeface="IBM Plex Sans"/>
                <a:ea typeface="IBM Plex Sans"/>
                <a:cs typeface="IBM Plex Sans"/>
                <a:sym typeface="IBM Plex Sans"/>
              </a:rPr>
              <a:t>P.O. Box 129188</a:t>
            </a:r>
            <a:endParaRPr sz="3000">
              <a:solidFill>
                <a:schemeClr val="lt1"/>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GB" sz="3000">
                <a:solidFill>
                  <a:schemeClr val="lt1"/>
                </a:solidFill>
                <a:latin typeface="IBM Plex Sans"/>
                <a:ea typeface="IBM Plex Sans"/>
                <a:cs typeface="IBM Plex Sans"/>
                <a:sym typeface="IBM Plex Sans"/>
              </a:rPr>
              <a:t>Abu Dhabi, United Arab Emirates</a:t>
            </a:r>
            <a:endParaRPr sz="3000">
              <a:solidFill>
                <a:schemeClr val="lt1"/>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GB" sz="3000">
                <a:solidFill>
                  <a:schemeClr val="lt1"/>
                </a:solidFill>
                <a:latin typeface="IBM Plex Sans"/>
                <a:ea typeface="IBM Plex Sans"/>
                <a:cs typeface="IBM Plex Sans"/>
                <a:sym typeface="IBM Plex Sans"/>
              </a:rPr>
              <a:t>+971 (0) 2 628 4000</a:t>
            </a:r>
            <a:endParaRPr sz="3000">
              <a:solidFill>
                <a:schemeClr val="lt1"/>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3000">
              <a:solidFill>
                <a:srgbClr val="FFFFFF"/>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GB" sz="3000">
                <a:solidFill>
                  <a:srgbClr val="FFFFFF"/>
                </a:solidFill>
                <a:latin typeface="IBM Plex Sans"/>
                <a:ea typeface="IBM Plex Sans"/>
                <a:cs typeface="IBM Plex Sans"/>
                <a:sym typeface="IBM Plex Sans"/>
              </a:rPr>
              <a:t>Author(s):</a:t>
            </a:r>
            <a:endParaRPr sz="3000">
              <a:solidFill>
                <a:srgbClr val="FFFFFF"/>
              </a:solidFill>
              <a:latin typeface="IBM Plex Sans"/>
              <a:ea typeface="IBM Plex Sans"/>
              <a:cs typeface="IBM Plex Sans"/>
              <a:sym typeface="IBM Plex Sans"/>
            </a:endParaRPr>
          </a:p>
        </p:txBody>
      </p:sp>
      <p:sp>
        <p:nvSpPr>
          <p:cNvPr id="485" name="Google Shape;485;p21"/>
          <p:cNvSpPr txBox="1"/>
          <p:nvPr/>
        </p:nvSpPr>
        <p:spPr>
          <a:xfrm>
            <a:off x="696125" y="875650"/>
            <a:ext cx="29115000" cy="1568400"/>
          </a:xfrm>
          <a:prstGeom prst="rect">
            <a:avLst/>
          </a:prstGeom>
          <a:noFill/>
          <a:ln>
            <a:noFill/>
          </a:ln>
        </p:spPr>
        <p:txBody>
          <a:bodyPr anchorCtr="0" anchor="b" bIns="0" lIns="0" spcFirstLastPara="1" rIns="91425" wrap="square" tIns="91425">
            <a:noAutofit/>
          </a:bodyPr>
          <a:lstStyle/>
          <a:p>
            <a:pPr indent="0" lvl="0" marL="0" rtl="0" algn="l">
              <a:spcBef>
                <a:spcPts val="0"/>
              </a:spcBef>
              <a:spcAft>
                <a:spcPts val="0"/>
              </a:spcAft>
              <a:buNone/>
            </a:pPr>
            <a:r>
              <a:rPr b="1" lang="en-GB" sz="8200">
                <a:solidFill>
                  <a:srgbClr val="FFFFFF"/>
                </a:solidFill>
                <a:latin typeface="Montserrat"/>
                <a:ea typeface="Montserrat"/>
                <a:cs typeface="Montserrat"/>
                <a:sym typeface="Montserrat"/>
              </a:rPr>
              <a:t>Copyright Notice</a:t>
            </a:r>
            <a:endParaRPr b="1" sz="8200">
              <a:solidFill>
                <a:srgbClr val="FFFFFF"/>
              </a:solidFill>
              <a:latin typeface="Montserrat"/>
              <a:ea typeface="Montserrat"/>
              <a:cs typeface="Montserrat"/>
              <a:sym typeface="Montserrat"/>
            </a:endParaRPr>
          </a:p>
        </p:txBody>
      </p:sp>
      <p:sp>
        <p:nvSpPr>
          <p:cNvPr id="486" name="Google Shape;486;p21"/>
          <p:cNvSpPr txBox="1"/>
          <p:nvPr/>
        </p:nvSpPr>
        <p:spPr>
          <a:xfrm>
            <a:off x="696125" y="2235085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bottom-left text box is best used for the names and titles of presenters.</a:t>
            </a:r>
            <a:endParaRPr sz="4800">
              <a:solidFill>
                <a:srgbClr val="FFFFFF"/>
              </a:solidFill>
              <a:latin typeface="IBM Plex Sans"/>
              <a:ea typeface="IBM Plex Sans"/>
              <a:cs typeface="IBM Plex Sans"/>
              <a:sym typeface="IBM Plex Sans"/>
            </a:endParaRPr>
          </a:p>
        </p:txBody>
      </p:sp>
      <p:sp>
        <p:nvSpPr>
          <p:cNvPr id="487" name="Google Shape;487;p21"/>
          <p:cNvSpPr txBox="1"/>
          <p:nvPr/>
        </p:nvSpPr>
        <p:spPr>
          <a:xfrm>
            <a:off x="696125" y="2087925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88" name="Google Shape;488;p21"/>
          <p:cNvSpPr txBox="1"/>
          <p:nvPr/>
        </p:nvSpPr>
        <p:spPr>
          <a:xfrm>
            <a:off x="21984500" y="22447650"/>
            <a:ext cx="13331400" cy="20985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r">
              <a:spcBef>
                <a:spcPts val="0"/>
              </a:spcBef>
              <a:spcAft>
                <a:spcPts val="0"/>
              </a:spcAft>
              <a:buNone/>
            </a:pPr>
            <a:r>
              <a:rPr lang="en-GB" sz="4800">
                <a:solidFill>
                  <a:srgbClr val="FFFFFF"/>
                </a:solidFill>
                <a:latin typeface="IBM Plex Sans"/>
                <a:ea typeface="IBM Plex Sans"/>
                <a:cs typeface="IBM Plex Sans"/>
                <a:sym typeface="IBM Plex Sans"/>
              </a:rPr>
              <a:t>The bottom-right text box is best used for the event, date, and title of the presentation.</a:t>
            </a:r>
            <a:endParaRPr sz="4800">
              <a:solidFill>
                <a:srgbClr val="FFFFFF"/>
              </a:solidFill>
              <a:latin typeface="IBM Plex Sans"/>
              <a:ea typeface="IBM Plex Sans"/>
              <a:cs typeface="IBM Plex Sans"/>
              <a:sym typeface="IBM Plex Sans"/>
            </a:endParaRPr>
          </a:p>
        </p:txBody>
      </p:sp>
      <p:sp>
        <p:nvSpPr>
          <p:cNvPr id="489" name="Google Shape;489;p21"/>
          <p:cNvSpPr txBox="1"/>
          <p:nvPr/>
        </p:nvSpPr>
        <p:spPr>
          <a:xfrm>
            <a:off x="21984600" y="20879250"/>
            <a:ext cx="133314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r">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90" name="Google Shape;490;p21"/>
          <p:cNvSpPr txBox="1"/>
          <p:nvPr/>
        </p:nvSpPr>
        <p:spPr>
          <a:xfrm>
            <a:off x="37104425" y="-2138700"/>
            <a:ext cx="13506300" cy="43929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NYU Logo should remain unchanged unless you’re fully replacing it with a departmental lock-up. If adding a logo, place it with 0.9cm spacing to the left of or below the NYU Logo.</a:t>
            </a:r>
            <a:endParaRPr sz="4800">
              <a:solidFill>
                <a:srgbClr val="FFFFFF"/>
              </a:solidFill>
              <a:latin typeface="IBM Plex Sans"/>
              <a:ea typeface="IBM Plex Sans"/>
              <a:cs typeface="IBM Plex Sans"/>
              <a:sym typeface="IBM Plex Sans"/>
            </a:endParaRPr>
          </a:p>
        </p:txBody>
      </p:sp>
      <p:sp>
        <p:nvSpPr>
          <p:cNvPr id="491" name="Google Shape;491;p21"/>
          <p:cNvSpPr txBox="1"/>
          <p:nvPr/>
        </p:nvSpPr>
        <p:spPr>
          <a:xfrm>
            <a:off x="37104425" y="-37071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92" name="Google Shape;492;p21"/>
          <p:cNvSpPr txBox="1"/>
          <p:nvPr/>
        </p:nvSpPr>
        <p:spPr>
          <a:xfrm>
            <a:off x="35892000" y="22350850"/>
            <a:ext cx="90498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Page numbers will be added automatically.</a:t>
            </a:r>
            <a:endParaRPr sz="4800">
              <a:solidFill>
                <a:srgbClr val="FFFFFF"/>
              </a:solidFill>
              <a:latin typeface="IBM Plex Sans"/>
              <a:ea typeface="IBM Plex Sans"/>
              <a:cs typeface="IBM Plex Sans"/>
              <a:sym typeface="IBM Plex Sans"/>
            </a:endParaRPr>
          </a:p>
        </p:txBody>
      </p:sp>
      <p:sp>
        <p:nvSpPr>
          <p:cNvPr id="493" name="Google Shape;493;p21"/>
          <p:cNvSpPr txBox="1"/>
          <p:nvPr/>
        </p:nvSpPr>
        <p:spPr>
          <a:xfrm>
            <a:off x="35892000" y="20879250"/>
            <a:ext cx="9049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94" name="Google Shape;494;p21"/>
          <p:cNvSpPr txBox="1"/>
          <p:nvPr/>
        </p:nvSpPr>
        <p:spPr>
          <a:xfrm>
            <a:off x="-10213925" y="685800"/>
            <a:ext cx="9685500" cy="71526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This is useful reminder to anyone who finds themself in possession of the presentation that they should seek permission from the </a:t>
            </a:r>
            <a:r>
              <a:rPr lang="en-GB" sz="4800">
                <a:solidFill>
                  <a:schemeClr val="lt1"/>
                </a:solidFill>
                <a:latin typeface="IBM Plex Sans"/>
                <a:ea typeface="IBM Plex Sans"/>
                <a:cs typeface="IBM Plex Sans"/>
                <a:sym typeface="IBM Plex Sans"/>
              </a:rPr>
              <a:t>author(s) </a:t>
            </a:r>
            <a:r>
              <a:rPr lang="en-GB" sz="4800">
                <a:solidFill>
                  <a:srgbClr val="FFFFFF"/>
                </a:solidFill>
                <a:latin typeface="IBM Plex Sans"/>
                <a:ea typeface="IBM Plex Sans"/>
                <a:cs typeface="IBM Plex Sans"/>
                <a:sym typeface="IBM Plex Sans"/>
              </a:rPr>
              <a:t>prior to reusing any elements. This slide should not be presented to the audience but may be included when shared.</a:t>
            </a:r>
            <a:endParaRPr sz="4800">
              <a:solidFill>
                <a:srgbClr val="FFFFFF"/>
              </a:solidFill>
              <a:latin typeface="IBM Plex Sans"/>
              <a:ea typeface="IBM Plex Sans"/>
              <a:cs typeface="IBM Plex Sans"/>
              <a:sym typeface="IBM Plex Sans"/>
            </a:endParaRPr>
          </a:p>
        </p:txBody>
      </p:sp>
      <p:sp>
        <p:nvSpPr>
          <p:cNvPr id="495" name="Google Shape;495;p21"/>
          <p:cNvSpPr txBox="1"/>
          <p:nvPr/>
        </p:nvSpPr>
        <p:spPr>
          <a:xfrm>
            <a:off x="-10213925" y="-882600"/>
            <a:ext cx="96855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496" name="Google Shape;496;p21"/>
          <p:cNvSpPr txBox="1"/>
          <p:nvPr>
            <p:ph idx="4" type="body"/>
          </p:nvPr>
        </p:nvSpPr>
        <p:spPr>
          <a:xfrm>
            <a:off x="4320000" y="12486300"/>
            <a:ext cx="14776800" cy="5423700"/>
          </a:xfrm>
          <a:prstGeom prst="rect">
            <a:avLst/>
          </a:prstGeom>
          <a:noFill/>
          <a:ln>
            <a:noFill/>
          </a:ln>
        </p:spPr>
        <p:txBody>
          <a:bodyPr anchorCtr="0" anchor="t" bIns="91425" lIns="0" spcFirstLastPara="1" rIns="91425" wrap="square" tIns="91425">
            <a:noAutofit/>
          </a:bodyPr>
          <a:lstStyle>
            <a:lvl1pPr indent="-419100" lvl="0" marL="457200">
              <a:spcBef>
                <a:spcPts val="0"/>
              </a:spcBef>
              <a:spcAft>
                <a:spcPts val="0"/>
              </a:spcAft>
              <a:buClr>
                <a:srgbClr val="FFFFFF"/>
              </a:buClr>
              <a:buSzPts val="3000"/>
              <a:buFont typeface="IBM Plex Sans"/>
              <a:buChar char="●"/>
              <a:defRPr b="1" sz="3000">
                <a:solidFill>
                  <a:srgbClr val="FFFFFF"/>
                </a:solidFill>
                <a:latin typeface="IBM Plex Sans"/>
                <a:ea typeface="IBM Plex Sans"/>
                <a:cs typeface="IBM Plex Sans"/>
                <a:sym typeface="IBM Plex Sans"/>
              </a:defRPr>
            </a:lvl1pPr>
            <a:lvl2pPr indent="-419100" lvl="1" marL="914400">
              <a:spcBef>
                <a:spcPts val="0"/>
              </a:spcBef>
              <a:spcAft>
                <a:spcPts val="0"/>
              </a:spcAft>
              <a:buClr>
                <a:srgbClr val="FFFFFF"/>
              </a:buClr>
              <a:buSzPts val="3000"/>
              <a:buFont typeface="IBM Plex Sans"/>
              <a:buChar char="○"/>
              <a:defRPr b="1" sz="3000">
                <a:solidFill>
                  <a:srgbClr val="FFFFFF"/>
                </a:solidFill>
                <a:latin typeface="IBM Plex Sans"/>
                <a:ea typeface="IBM Plex Sans"/>
                <a:cs typeface="IBM Plex Sans"/>
                <a:sym typeface="IBM Plex Sans"/>
              </a:defRPr>
            </a:lvl2pPr>
            <a:lvl3pPr indent="-419100" lvl="2" marL="1371600">
              <a:spcBef>
                <a:spcPts val="0"/>
              </a:spcBef>
              <a:spcAft>
                <a:spcPts val="0"/>
              </a:spcAft>
              <a:buClr>
                <a:srgbClr val="FFFFFF"/>
              </a:buClr>
              <a:buSzPts val="3000"/>
              <a:buFont typeface="IBM Plex Sans"/>
              <a:buChar char="■"/>
              <a:defRPr b="1" sz="3000">
                <a:solidFill>
                  <a:srgbClr val="FFFFFF"/>
                </a:solidFill>
                <a:latin typeface="IBM Plex Sans"/>
                <a:ea typeface="IBM Plex Sans"/>
                <a:cs typeface="IBM Plex Sans"/>
                <a:sym typeface="IBM Plex Sans"/>
              </a:defRPr>
            </a:lvl3pPr>
            <a:lvl4pPr indent="-419100" lvl="3" marL="1828800">
              <a:spcBef>
                <a:spcPts val="0"/>
              </a:spcBef>
              <a:spcAft>
                <a:spcPts val="0"/>
              </a:spcAft>
              <a:buClr>
                <a:srgbClr val="FFFFFF"/>
              </a:buClr>
              <a:buSzPts val="3000"/>
              <a:buFont typeface="IBM Plex Sans"/>
              <a:buChar char="●"/>
              <a:defRPr b="1" sz="3000">
                <a:solidFill>
                  <a:srgbClr val="FFFFFF"/>
                </a:solidFill>
                <a:latin typeface="IBM Plex Sans"/>
                <a:ea typeface="IBM Plex Sans"/>
                <a:cs typeface="IBM Plex Sans"/>
                <a:sym typeface="IBM Plex Sans"/>
              </a:defRPr>
            </a:lvl4pPr>
            <a:lvl5pPr indent="-419100" lvl="4" marL="2286000">
              <a:spcBef>
                <a:spcPts val="0"/>
              </a:spcBef>
              <a:spcAft>
                <a:spcPts val="0"/>
              </a:spcAft>
              <a:buClr>
                <a:srgbClr val="FFFFFF"/>
              </a:buClr>
              <a:buSzPts val="3000"/>
              <a:buFont typeface="IBM Plex Sans"/>
              <a:buChar char="○"/>
              <a:defRPr b="1" sz="3000">
                <a:solidFill>
                  <a:srgbClr val="FFFFFF"/>
                </a:solidFill>
                <a:latin typeface="IBM Plex Sans"/>
                <a:ea typeface="IBM Plex Sans"/>
                <a:cs typeface="IBM Plex Sans"/>
                <a:sym typeface="IBM Plex Sans"/>
              </a:defRPr>
            </a:lvl5pPr>
            <a:lvl6pPr indent="-419100" lvl="5" marL="2743200">
              <a:spcBef>
                <a:spcPts val="0"/>
              </a:spcBef>
              <a:spcAft>
                <a:spcPts val="0"/>
              </a:spcAft>
              <a:buClr>
                <a:srgbClr val="FFFFFF"/>
              </a:buClr>
              <a:buSzPts val="3000"/>
              <a:buFont typeface="IBM Plex Sans"/>
              <a:buChar char="■"/>
              <a:defRPr b="1" sz="3000">
                <a:solidFill>
                  <a:srgbClr val="FFFFFF"/>
                </a:solidFill>
                <a:latin typeface="IBM Plex Sans"/>
                <a:ea typeface="IBM Plex Sans"/>
                <a:cs typeface="IBM Plex Sans"/>
                <a:sym typeface="IBM Plex Sans"/>
              </a:defRPr>
            </a:lvl6pPr>
            <a:lvl7pPr indent="-419100" lvl="6" marL="3200400">
              <a:spcBef>
                <a:spcPts val="0"/>
              </a:spcBef>
              <a:spcAft>
                <a:spcPts val="0"/>
              </a:spcAft>
              <a:buClr>
                <a:srgbClr val="FFFFFF"/>
              </a:buClr>
              <a:buSzPts val="3000"/>
              <a:buFont typeface="IBM Plex Sans"/>
              <a:buChar char="●"/>
              <a:defRPr b="1" sz="3000">
                <a:solidFill>
                  <a:srgbClr val="FFFFFF"/>
                </a:solidFill>
                <a:latin typeface="IBM Plex Sans"/>
                <a:ea typeface="IBM Plex Sans"/>
                <a:cs typeface="IBM Plex Sans"/>
                <a:sym typeface="IBM Plex Sans"/>
              </a:defRPr>
            </a:lvl7pPr>
            <a:lvl8pPr indent="-419100" lvl="7" marL="3657600">
              <a:spcBef>
                <a:spcPts val="0"/>
              </a:spcBef>
              <a:spcAft>
                <a:spcPts val="0"/>
              </a:spcAft>
              <a:buClr>
                <a:srgbClr val="FFFFFF"/>
              </a:buClr>
              <a:buSzPts val="3000"/>
              <a:buFont typeface="IBM Plex Sans"/>
              <a:buChar char="○"/>
              <a:defRPr b="1" sz="3000">
                <a:solidFill>
                  <a:srgbClr val="FFFFFF"/>
                </a:solidFill>
                <a:latin typeface="IBM Plex Sans"/>
                <a:ea typeface="IBM Plex Sans"/>
                <a:cs typeface="IBM Plex Sans"/>
                <a:sym typeface="IBM Plex Sans"/>
              </a:defRPr>
            </a:lvl8pPr>
            <a:lvl9pPr indent="-419100" lvl="8" marL="4114800">
              <a:spcBef>
                <a:spcPts val="0"/>
              </a:spcBef>
              <a:spcAft>
                <a:spcPts val="0"/>
              </a:spcAft>
              <a:buClr>
                <a:srgbClr val="FFFFFF"/>
              </a:buClr>
              <a:buSzPts val="3000"/>
              <a:buFont typeface="IBM Plex Sans"/>
              <a:buChar char="■"/>
              <a:defRPr b="1" sz="3000">
                <a:solidFill>
                  <a:srgbClr val="FFFFFF"/>
                </a:solidFill>
                <a:latin typeface="IBM Plex Sans"/>
                <a:ea typeface="IBM Plex Sans"/>
                <a:cs typeface="IBM Plex Sans"/>
                <a:sym typeface="IBM Plex Sans"/>
              </a:defRPr>
            </a:lvl9pPr>
          </a:lstStyle>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12029">
          <p15:clr>
            <a:schemeClr val="accent1"/>
          </p15:clr>
        </p15:guide>
        <p15:guide id="10" pos="2721">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right Notice (Violet Background)" showMasterSp="0">
  <p:cSld name="TITLE_1_2_3_2_2">
    <p:bg>
      <p:bgPr>
        <a:solidFill>
          <a:schemeClr val="dk2"/>
        </a:solidFill>
      </p:bgPr>
    </p:bg>
    <p:spTree>
      <p:nvGrpSpPr>
        <p:cNvPr id="497" name="Shape 497"/>
        <p:cNvGrpSpPr/>
        <p:nvPr/>
      </p:nvGrpSpPr>
      <p:grpSpPr>
        <a:xfrm>
          <a:off x="0" y="0"/>
          <a:ext cx="0" cy="0"/>
          <a:chOff x="0" y="0"/>
          <a:chExt cx="0" cy="0"/>
        </a:xfrm>
      </p:grpSpPr>
      <p:sp>
        <p:nvSpPr>
          <p:cNvPr id="498" name="Google Shape;498;p22"/>
          <p:cNvSpPr txBox="1"/>
          <p:nvPr>
            <p:ph idx="12" type="sldNum"/>
          </p:nvPr>
        </p:nvSpPr>
        <p:spPr>
          <a:xfrm>
            <a:off x="35316000" y="19699200"/>
            <a:ext cx="576000" cy="540000"/>
          </a:xfrm>
          <a:prstGeom prst="rect">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499" name="Google Shape;499;p22"/>
          <p:cNvSpPr txBox="1"/>
          <p:nvPr>
            <p:ph idx="1" type="subTitle"/>
          </p:nvPr>
        </p:nvSpPr>
        <p:spPr>
          <a:xfrm>
            <a:off x="696125" y="2444050"/>
            <a:ext cx="29115000" cy="6561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500" name="Google Shape;500;p22"/>
          <p:cNvSpPr txBox="1"/>
          <p:nvPr>
            <p:ph idx="2" type="body"/>
          </p:nvPr>
        </p:nvSpPr>
        <p:spPr>
          <a:xfrm>
            <a:off x="685800" y="19699200"/>
            <a:ext cx="14050800" cy="540000"/>
          </a:xfrm>
          <a:prstGeom prst="rect">
            <a:avLst/>
          </a:prstGeom>
          <a:noFill/>
          <a:ln cap="flat" cmpd="sng" w="19050">
            <a:solidFill>
              <a:srgbClr val="FFFFFF"/>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
        <p:nvSpPr>
          <p:cNvPr id="501" name="Google Shape;501;p22"/>
          <p:cNvSpPr txBox="1"/>
          <p:nvPr>
            <p:ph idx="3" type="body"/>
          </p:nvPr>
        </p:nvSpPr>
        <p:spPr>
          <a:xfrm>
            <a:off x="14736600" y="19699200"/>
            <a:ext cx="20579400" cy="54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pic>
        <p:nvPicPr>
          <p:cNvPr id="502" name="Google Shape;502;p22"/>
          <p:cNvPicPr preferRelativeResize="0"/>
          <p:nvPr/>
        </p:nvPicPr>
        <p:blipFill rotWithShape="1">
          <a:blip r:embed="rId2">
            <a:alphaModFix/>
          </a:blip>
          <a:srcRect b="45115" l="0" r="0" t="0"/>
          <a:stretch/>
        </p:blipFill>
        <p:spPr>
          <a:xfrm>
            <a:off x="29811200" y="762000"/>
            <a:ext cx="6002799" cy="1568350"/>
          </a:xfrm>
          <a:prstGeom prst="rect">
            <a:avLst/>
          </a:prstGeom>
          <a:noFill/>
          <a:ln>
            <a:noFill/>
          </a:ln>
        </p:spPr>
      </p:pic>
      <p:sp>
        <p:nvSpPr>
          <p:cNvPr id="503" name="Google Shape;503;p22"/>
          <p:cNvSpPr txBox="1"/>
          <p:nvPr/>
        </p:nvSpPr>
        <p:spPr>
          <a:xfrm>
            <a:off x="4320000" y="-6031150"/>
            <a:ext cx="14776800" cy="5465700"/>
          </a:xfrm>
          <a:prstGeom prst="rect">
            <a:avLst/>
          </a:prstGeom>
          <a:solidFill>
            <a:schemeClr val="accent2"/>
          </a:solidFill>
          <a:ln>
            <a:noFill/>
          </a:ln>
        </p:spPr>
        <p:txBody>
          <a:bodyPr anchorCtr="0" anchor="ctr" bIns="91425" lIns="720000" spcFirstLastPara="1" rIns="54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(View &gt; Guides &gt; Show Guides)</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Keep All Content in the center</a:t>
            </a:r>
            <a:r>
              <a:rPr lang="en-GB" sz="4800">
                <a:solidFill>
                  <a:srgbClr val="FFFFFF"/>
                </a:solidFill>
                <a:latin typeface="IBM Plex Sans"/>
                <a:ea typeface="IBM Plex Sans"/>
                <a:cs typeface="IBM Plex Sans"/>
                <a:sym typeface="IBM Plex Sans"/>
              </a:rPr>
              <a:t> of the slide, within the blue guidelines.</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Replace the Name and Email address of your authors.</a:t>
            </a:r>
            <a:endParaRPr sz="4800">
              <a:solidFill>
                <a:srgbClr val="FFFFFF"/>
              </a:solidFill>
              <a:latin typeface="IBM Plex Sans"/>
              <a:ea typeface="IBM Plex Sans"/>
              <a:cs typeface="IBM Plex Sans"/>
              <a:sym typeface="IBM Plex Sans"/>
            </a:endParaRPr>
          </a:p>
        </p:txBody>
      </p:sp>
      <p:sp>
        <p:nvSpPr>
          <p:cNvPr id="504" name="Google Shape;504;p22"/>
          <p:cNvSpPr txBox="1"/>
          <p:nvPr/>
        </p:nvSpPr>
        <p:spPr>
          <a:xfrm>
            <a:off x="4320000" y="-7599550"/>
            <a:ext cx="14776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THIS TEMPLATE</a:t>
            </a:r>
            <a:endParaRPr b="1" sz="6000">
              <a:solidFill>
                <a:srgbClr val="FFFFFF"/>
              </a:solidFill>
              <a:latin typeface="IBM Plex Sans"/>
              <a:ea typeface="IBM Plex Sans"/>
              <a:cs typeface="IBM Plex Sans"/>
              <a:sym typeface="IBM Plex Sans"/>
            </a:endParaRPr>
          </a:p>
        </p:txBody>
      </p:sp>
      <p:sp>
        <p:nvSpPr>
          <p:cNvPr id="505" name="Google Shape;505;p22"/>
          <p:cNvSpPr txBox="1"/>
          <p:nvPr/>
        </p:nvSpPr>
        <p:spPr>
          <a:xfrm>
            <a:off x="696125" y="875650"/>
            <a:ext cx="29115000" cy="1568400"/>
          </a:xfrm>
          <a:prstGeom prst="rect">
            <a:avLst/>
          </a:prstGeom>
          <a:noFill/>
          <a:ln>
            <a:noFill/>
          </a:ln>
        </p:spPr>
        <p:txBody>
          <a:bodyPr anchorCtr="0" anchor="b" bIns="0" lIns="0" spcFirstLastPara="1" rIns="91425" wrap="square" tIns="91425">
            <a:noAutofit/>
          </a:bodyPr>
          <a:lstStyle/>
          <a:p>
            <a:pPr indent="0" lvl="0" marL="0" rtl="0" algn="l">
              <a:spcBef>
                <a:spcPts val="0"/>
              </a:spcBef>
              <a:spcAft>
                <a:spcPts val="0"/>
              </a:spcAft>
              <a:buNone/>
            </a:pPr>
            <a:r>
              <a:rPr b="1" lang="en-GB" sz="8200">
                <a:solidFill>
                  <a:srgbClr val="FFFFFF"/>
                </a:solidFill>
                <a:latin typeface="Montserrat"/>
                <a:ea typeface="Montserrat"/>
                <a:cs typeface="Montserrat"/>
                <a:sym typeface="Montserrat"/>
              </a:rPr>
              <a:t>Copyright Notice</a:t>
            </a:r>
            <a:endParaRPr b="1" sz="8200">
              <a:solidFill>
                <a:srgbClr val="FFFFFF"/>
              </a:solidFill>
              <a:latin typeface="Montserrat"/>
              <a:ea typeface="Montserrat"/>
              <a:cs typeface="Montserrat"/>
              <a:sym typeface="Montserrat"/>
            </a:endParaRPr>
          </a:p>
        </p:txBody>
      </p:sp>
      <p:sp>
        <p:nvSpPr>
          <p:cNvPr id="506" name="Google Shape;506;p22"/>
          <p:cNvSpPr txBox="1"/>
          <p:nvPr/>
        </p:nvSpPr>
        <p:spPr>
          <a:xfrm>
            <a:off x="696125" y="2235085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bottom-left text box is best used for the names and titles of presenters.</a:t>
            </a:r>
            <a:endParaRPr sz="4800">
              <a:solidFill>
                <a:srgbClr val="FFFFFF"/>
              </a:solidFill>
              <a:latin typeface="IBM Plex Sans"/>
              <a:ea typeface="IBM Plex Sans"/>
              <a:cs typeface="IBM Plex Sans"/>
              <a:sym typeface="IBM Plex Sans"/>
            </a:endParaRPr>
          </a:p>
        </p:txBody>
      </p:sp>
      <p:sp>
        <p:nvSpPr>
          <p:cNvPr id="507" name="Google Shape;507;p22"/>
          <p:cNvSpPr txBox="1"/>
          <p:nvPr/>
        </p:nvSpPr>
        <p:spPr>
          <a:xfrm>
            <a:off x="696125" y="2087925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508" name="Google Shape;508;p22"/>
          <p:cNvSpPr txBox="1"/>
          <p:nvPr/>
        </p:nvSpPr>
        <p:spPr>
          <a:xfrm>
            <a:off x="21984500" y="22447650"/>
            <a:ext cx="13331400" cy="20985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r">
              <a:spcBef>
                <a:spcPts val="0"/>
              </a:spcBef>
              <a:spcAft>
                <a:spcPts val="0"/>
              </a:spcAft>
              <a:buNone/>
            </a:pPr>
            <a:r>
              <a:rPr lang="en-GB" sz="4800">
                <a:solidFill>
                  <a:srgbClr val="FFFFFF"/>
                </a:solidFill>
                <a:latin typeface="IBM Plex Sans"/>
                <a:ea typeface="IBM Plex Sans"/>
                <a:cs typeface="IBM Plex Sans"/>
                <a:sym typeface="IBM Plex Sans"/>
              </a:rPr>
              <a:t>The bottom-right text box is best used for the event, date, and title of the presentation.</a:t>
            </a:r>
            <a:endParaRPr sz="4800">
              <a:solidFill>
                <a:srgbClr val="FFFFFF"/>
              </a:solidFill>
              <a:latin typeface="IBM Plex Sans"/>
              <a:ea typeface="IBM Plex Sans"/>
              <a:cs typeface="IBM Plex Sans"/>
              <a:sym typeface="IBM Plex Sans"/>
            </a:endParaRPr>
          </a:p>
        </p:txBody>
      </p:sp>
      <p:sp>
        <p:nvSpPr>
          <p:cNvPr id="509" name="Google Shape;509;p22"/>
          <p:cNvSpPr txBox="1"/>
          <p:nvPr/>
        </p:nvSpPr>
        <p:spPr>
          <a:xfrm>
            <a:off x="21984600" y="20879250"/>
            <a:ext cx="133314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r">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510" name="Google Shape;510;p22"/>
          <p:cNvSpPr txBox="1"/>
          <p:nvPr/>
        </p:nvSpPr>
        <p:spPr>
          <a:xfrm>
            <a:off x="37104425" y="-2138700"/>
            <a:ext cx="13506300" cy="43929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NYU Logo should remain unchanged unless you’re fully replacing it with a departmental lock-up. If adding a logo, place it with 0.9cm spacing to the left of or below the NYU Logo.</a:t>
            </a:r>
            <a:endParaRPr sz="4800">
              <a:solidFill>
                <a:srgbClr val="FFFFFF"/>
              </a:solidFill>
              <a:latin typeface="IBM Plex Sans"/>
              <a:ea typeface="IBM Plex Sans"/>
              <a:cs typeface="IBM Plex Sans"/>
              <a:sym typeface="IBM Plex Sans"/>
            </a:endParaRPr>
          </a:p>
        </p:txBody>
      </p:sp>
      <p:sp>
        <p:nvSpPr>
          <p:cNvPr id="511" name="Google Shape;511;p22"/>
          <p:cNvSpPr txBox="1"/>
          <p:nvPr/>
        </p:nvSpPr>
        <p:spPr>
          <a:xfrm>
            <a:off x="37104425" y="-37071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512" name="Google Shape;512;p22"/>
          <p:cNvSpPr txBox="1"/>
          <p:nvPr/>
        </p:nvSpPr>
        <p:spPr>
          <a:xfrm>
            <a:off x="35892000" y="22350850"/>
            <a:ext cx="90498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Page numbers will be added automatically.</a:t>
            </a:r>
            <a:endParaRPr sz="4800">
              <a:solidFill>
                <a:srgbClr val="FFFFFF"/>
              </a:solidFill>
              <a:latin typeface="IBM Plex Sans"/>
              <a:ea typeface="IBM Plex Sans"/>
              <a:cs typeface="IBM Plex Sans"/>
              <a:sym typeface="IBM Plex Sans"/>
            </a:endParaRPr>
          </a:p>
        </p:txBody>
      </p:sp>
      <p:sp>
        <p:nvSpPr>
          <p:cNvPr id="513" name="Google Shape;513;p22"/>
          <p:cNvSpPr txBox="1"/>
          <p:nvPr/>
        </p:nvSpPr>
        <p:spPr>
          <a:xfrm>
            <a:off x="35892000" y="20879250"/>
            <a:ext cx="9049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514" name="Google Shape;514;p22"/>
          <p:cNvSpPr txBox="1"/>
          <p:nvPr/>
        </p:nvSpPr>
        <p:spPr>
          <a:xfrm>
            <a:off x="-10213925" y="685800"/>
            <a:ext cx="9685500" cy="71526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This is useful reminder to anyone who finds themself in possession of the presentation that they should seek permission from the </a:t>
            </a:r>
            <a:r>
              <a:rPr lang="en-GB" sz="4800">
                <a:solidFill>
                  <a:schemeClr val="lt1"/>
                </a:solidFill>
                <a:latin typeface="IBM Plex Sans"/>
                <a:ea typeface="IBM Plex Sans"/>
                <a:cs typeface="IBM Plex Sans"/>
                <a:sym typeface="IBM Plex Sans"/>
              </a:rPr>
              <a:t>author(s) </a:t>
            </a:r>
            <a:r>
              <a:rPr lang="en-GB" sz="4800">
                <a:solidFill>
                  <a:srgbClr val="FFFFFF"/>
                </a:solidFill>
                <a:latin typeface="IBM Plex Sans"/>
                <a:ea typeface="IBM Plex Sans"/>
                <a:cs typeface="IBM Plex Sans"/>
                <a:sym typeface="IBM Plex Sans"/>
              </a:rPr>
              <a:t>prior to reusing any elements. This slide should not be presented to the audience but may be included when shared.</a:t>
            </a:r>
            <a:endParaRPr sz="4800">
              <a:solidFill>
                <a:srgbClr val="FFFFFF"/>
              </a:solidFill>
              <a:latin typeface="IBM Plex Sans"/>
              <a:ea typeface="IBM Plex Sans"/>
              <a:cs typeface="IBM Plex Sans"/>
              <a:sym typeface="IBM Plex Sans"/>
            </a:endParaRPr>
          </a:p>
        </p:txBody>
      </p:sp>
      <p:sp>
        <p:nvSpPr>
          <p:cNvPr id="515" name="Google Shape;515;p22"/>
          <p:cNvSpPr txBox="1"/>
          <p:nvPr/>
        </p:nvSpPr>
        <p:spPr>
          <a:xfrm>
            <a:off x="-10213925" y="-882600"/>
            <a:ext cx="96855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516" name="Google Shape;516;p22"/>
          <p:cNvSpPr txBox="1"/>
          <p:nvPr/>
        </p:nvSpPr>
        <p:spPr>
          <a:xfrm>
            <a:off x="4320000" y="4467600"/>
            <a:ext cx="14776800" cy="80187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Clr>
                <a:schemeClr val="dk1"/>
              </a:buClr>
              <a:buSzPts val="1100"/>
              <a:buFont typeface="Arial"/>
              <a:buNone/>
            </a:pPr>
            <a:r>
              <a:rPr lang="en-GB" sz="3000">
                <a:solidFill>
                  <a:srgbClr val="FFFFFF"/>
                </a:solidFill>
                <a:latin typeface="IBM Plex Sans"/>
                <a:ea typeface="IBM Plex Sans"/>
                <a:cs typeface="IBM Plex Sans"/>
                <a:sym typeface="IBM Plex Sans"/>
              </a:rPr>
              <a:t>The content of this presentation is protected by copyright law. All rights to the presentation and its contents rest with the author(s) listed below.</a:t>
            </a:r>
            <a:endParaRPr sz="3000">
              <a:solidFill>
                <a:srgbClr val="FFFFFF"/>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3000">
              <a:solidFill>
                <a:srgbClr val="FFFFFF"/>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GB" sz="3000">
                <a:solidFill>
                  <a:schemeClr val="lt1"/>
                </a:solidFill>
                <a:latin typeface="IBM Plex Sans"/>
                <a:ea typeface="IBM Plex Sans"/>
                <a:cs typeface="IBM Plex Sans"/>
                <a:sym typeface="IBM Plex Sans"/>
              </a:rPr>
              <a:t>We hereby expressly state that the surrender, sending or consignment of this presentation does not grant any rights of utilisation. The information, ideas and content on this presentation may not be passed on to third parties without the permission of the author(s).</a:t>
            </a:r>
            <a:endParaRPr sz="3000">
              <a:solidFill>
                <a:schemeClr val="lt1"/>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3000">
              <a:solidFill>
                <a:srgbClr val="FFFFFF"/>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GB" sz="3000">
                <a:solidFill>
                  <a:srgbClr val="FFFFFF"/>
                </a:solidFill>
                <a:latin typeface="IBM Plex Sans"/>
                <a:ea typeface="IBM Plex Sans"/>
                <a:cs typeface="IBM Plex Sans"/>
                <a:sym typeface="IBM Plex Sans"/>
              </a:rPr>
              <a:t>The content of this presentation may not be copied in part or as a whole, published, altered, translated, sold or used without the prior written consent of the author(s).</a:t>
            </a:r>
            <a:endParaRPr sz="3000">
              <a:solidFill>
                <a:srgbClr val="FFFFFF"/>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3000">
              <a:solidFill>
                <a:srgbClr val="FFFFFF"/>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GB" sz="3000">
                <a:solidFill>
                  <a:schemeClr val="lt1"/>
                </a:solidFill>
                <a:latin typeface="IBM Plex Sans"/>
                <a:ea typeface="IBM Plex Sans"/>
                <a:cs typeface="IBM Plex Sans"/>
                <a:sym typeface="IBM Plex Sans"/>
              </a:rPr>
              <a:t>New York University Abu Dhabi</a:t>
            </a:r>
            <a:endParaRPr sz="3000">
              <a:solidFill>
                <a:schemeClr val="lt1"/>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GB" sz="3000">
                <a:solidFill>
                  <a:schemeClr val="lt1"/>
                </a:solidFill>
                <a:latin typeface="IBM Plex Sans"/>
                <a:ea typeface="IBM Plex Sans"/>
                <a:cs typeface="IBM Plex Sans"/>
                <a:sym typeface="IBM Plex Sans"/>
              </a:rPr>
              <a:t>P.O. Box 129188</a:t>
            </a:r>
            <a:endParaRPr sz="3000">
              <a:solidFill>
                <a:schemeClr val="lt1"/>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GB" sz="3000">
                <a:solidFill>
                  <a:schemeClr val="lt1"/>
                </a:solidFill>
                <a:latin typeface="IBM Plex Sans"/>
                <a:ea typeface="IBM Plex Sans"/>
                <a:cs typeface="IBM Plex Sans"/>
                <a:sym typeface="IBM Plex Sans"/>
              </a:rPr>
              <a:t>Abu Dhabi, United Arab Emirates</a:t>
            </a:r>
            <a:endParaRPr sz="3000">
              <a:solidFill>
                <a:schemeClr val="lt1"/>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GB" sz="3000">
                <a:solidFill>
                  <a:schemeClr val="lt1"/>
                </a:solidFill>
                <a:latin typeface="IBM Plex Sans"/>
                <a:ea typeface="IBM Plex Sans"/>
                <a:cs typeface="IBM Plex Sans"/>
                <a:sym typeface="IBM Plex Sans"/>
              </a:rPr>
              <a:t>+971 (0) 2 628 4000</a:t>
            </a:r>
            <a:endParaRPr sz="3000">
              <a:solidFill>
                <a:schemeClr val="lt1"/>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3000">
              <a:solidFill>
                <a:srgbClr val="FFFFFF"/>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GB" sz="3000">
                <a:solidFill>
                  <a:srgbClr val="FFFFFF"/>
                </a:solidFill>
                <a:latin typeface="IBM Plex Sans"/>
                <a:ea typeface="IBM Plex Sans"/>
                <a:cs typeface="IBM Plex Sans"/>
                <a:sym typeface="IBM Plex Sans"/>
              </a:rPr>
              <a:t>Author(s):</a:t>
            </a:r>
            <a:endParaRPr sz="3000">
              <a:solidFill>
                <a:srgbClr val="FFFFFF"/>
              </a:solidFill>
              <a:latin typeface="IBM Plex Sans"/>
              <a:ea typeface="IBM Plex Sans"/>
              <a:cs typeface="IBM Plex Sans"/>
              <a:sym typeface="IBM Plex Sans"/>
            </a:endParaRPr>
          </a:p>
        </p:txBody>
      </p:sp>
      <p:sp>
        <p:nvSpPr>
          <p:cNvPr id="517" name="Google Shape;517;p22"/>
          <p:cNvSpPr txBox="1"/>
          <p:nvPr>
            <p:ph idx="4" type="body"/>
          </p:nvPr>
        </p:nvSpPr>
        <p:spPr>
          <a:xfrm>
            <a:off x="4320000" y="12486300"/>
            <a:ext cx="14776800" cy="5423700"/>
          </a:xfrm>
          <a:prstGeom prst="rect">
            <a:avLst/>
          </a:prstGeom>
          <a:noFill/>
          <a:ln>
            <a:noFill/>
          </a:ln>
        </p:spPr>
        <p:txBody>
          <a:bodyPr anchorCtr="0" anchor="t" bIns="91425" lIns="0" spcFirstLastPara="1" rIns="91425" wrap="square" tIns="91425">
            <a:noAutofit/>
          </a:bodyPr>
          <a:lstStyle>
            <a:lvl1pPr indent="-419100" lvl="0" marL="457200" rtl="0">
              <a:spcBef>
                <a:spcPts val="0"/>
              </a:spcBef>
              <a:spcAft>
                <a:spcPts val="0"/>
              </a:spcAft>
              <a:buClr>
                <a:srgbClr val="FFFFFF"/>
              </a:buClr>
              <a:buSzPts val="3000"/>
              <a:buFont typeface="IBM Plex Sans"/>
              <a:buChar char="●"/>
              <a:defRPr b="1" sz="3000">
                <a:solidFill>
                  <a:srgbClr val="FFFFFF"/>
                </a:solidFill>
                <a:latin typeface="IBM Plex Sans"/>
                <a:ea typeface="IBM Plex Sans"/>
                <a:cs typeface="IBM Plex Sans"/>
                <a:sym typeface="IBM Plex Sans"/>
              </a:defRPr>
            </a:lvl1pPr>
            <a:lvl2pPr indent="-419100" lvl="1" marL="914400" rtl="0">
              <a:spcBef>
                <a:spcPts val="0"/>
              </a:spcBef>
              <a:spcAft>
                <a:spcPts val="0"/>
              </a:spcAft>
              <a:buClr>
                <a:srgbClr val="FFFFFF"/>
              </a:buClr>
              <a:buSzPts val="3000"/>
              <a:buFont typeface="IBM Plex Sans"/>
              <a:buChar char="○"/>
              <a:defRPr b="1" sz="3000">
                <a:solidFill>
                  <a:srgbClr val="FFFFFF"/>
                </a:solidFill>
                <a:latin typeface="IBM Plex Sans"/>
                <a:ea typeface="IBM Plex Sans"/>
                <a:cs typeface="IBM Plex Sans"/>
                <a:sym typeface="IBM Plex Sans"/>
              </a:defRPr>
            </a:lvl2pPr>
            <a:lvl3pPr indent="-419100" lvl="2" marL="1371600" rtl="0">
              <a:spcBef>
                <a:spcPts val="0"/>
              </a:spcBef>
              <a:spcAft>
                <a:spcPts val="0"/>
              </a:spcAft>
              <a:buClr>
                <a:srgbClr val="FFFFFF"/>
              </a:buClr>
              <a:buSzPts val="3000"/>
              <a:buFont typeface="IBM Plex Sans"/>
              <a:buChar char="■"/>
              <a:defRPr b="1" sz="3000">
                <a:solidFill>
                  <a:srgbClr val="FFFFFF"/>
                </a:solidFill>
                <a:latin typeface="IBM Plex Sans"/>
                <a:ea typeface="IBM Plex Sans"/>
                <a:cs typeface="IBM Plex Sans"/>
                <a:sym typeface="IBM Plex Sans"/>
              </a:defRPr>
            </a:lvl3pPr>
            <a:lvl4pPr indent="-419100" lvl="3" marL="1828800" rtl="0">
              <a:spcBef>
                <a:spcPts val="0"/>
              </a:spcBef>
              <a:spcAft>
                <a:spcPts val="0"/>
              </a:spcAft>
              <a:buClr>
                <a:srgbClr val="FFFFFF"/>
              </a:buClr>
              <a:buSzPts val="3000"/>
              <a:buFont typeface="IBM Plex Sans"/>
              <a:buChar char="●"/>
              <a:defRPr b="1" sz="3000">
                <a:solidFill>
                  <a:srgbClr val="FFFFFF"/>
                </a:solidFill>
                <a:latin typeface="IBM Plex Sans"/>
                <a:ea typeface="IBM Plex Sans"/>
                <a:cs typeface="IBM Plex Sans"/>
                <a:sym typeface="IBM Plex Sans"/>
              </a:defRPr>
            </a:lvl4pPr>
            <a:lvl5pPr indent="-419100" lvl="4" marL="2286000" rtl="0">
              <a:spcBef>
                <a:spcPts val="0"/>
              </a:spcBef>
              <a:spcAft>
                <a:spcPts val="0"/>
              </a:spcAft>
              <a:buClr>
                <a:srgbClr val="FFFFFF"/>
              </a:buClr>
              <a:buSzPts val="3000"/>
              <a:buFont typeface="IBM Plex Sans"/>
              <a:buChar char="○"/>
              <a:defRPr b="1" sz="3000">
                <a:solidFill>
                  <a:srgbClr val="FFFFFF"/>
                </a:solidFill>
                <a:latin typeface="IBM Plex Sans"/>
                <a:ea typeface="IBM Plex Sans"/>
                <a:cs typeface="IBM Plex Sans"/>
                <a:sym typeface="IBM Plex Sans"/>
              </a:defRPr>
            </a:lvl5pPr>
            <a:lvl6pPr indent="-419100" lvl="5" marL="2743200" rtl="0">
              <a:spcBef>
                <a:spcPts val="0"/>
              </a:spcBef>
              <a:spcAft>
                <a:spcPts val="0"/>
              </a:spcAft>
              <a:buClr>
                <a:srgbClr val="FFFFFF"/>
              </a:buClr>
              <a:buSzPts val="3000"/>
              <a:buFont typeface="IBM Plex Sans"/>
              <a:buChar char="■"/>
              <a:defRPr b="1" sz="3000">
                <a:solidFill>
                  <a:srgbClr val="FFFFFF"/>
                </a:solidFill>
                <a:latin typeface="IBM Plex Sans"/>
                <a:ea typeface="IBM Plex Sans"/>
                <a:cs typeface="IBM Plex Sans"/>
                <a:sym typeface="IBM Plex Sans"/>
              </a:defRPr>
            </a:lvl6pPr>
            <a:lvl7pPr indent="-419100" lvl="6" marL="3200400" rtl="0">
              <a:spcBef>
                <a:spcPts val="0"/>
              </a:spcBef>
              <a:spcAft>
                <a:spcPts val="0"/>
              </a:spcAft>
              <a:buClr>
                <a:srgbClr val="FFFFFF"/>
              </a:buClr>
              <a:buSzPts val="3000"/>
              <a:buFont typeface="IBM Plex Sans"/>
              <a:buChar char="●"/>
              <a:defRPr b="1" sz="3000">
                <a:solidFill>
                  <a:srgbClr val="FFFFFF"/>
                </a:solidFill>
                <a:latin typeface="IBM Plex Sans"/>
                <a:ea typeface="IBM Plex Sans"/>
                <a:cs typeface="IBM Plex Sans"/>
                <a:sym typeface="IBM Plex Sans"/>
              </a:defRPr>
            </a:lvl7pPr>
            <a:lvl8pPr indent="-419100" lvl="7" marL="3657600" rtl="0">
              <a:spcBef>
                <a:spcPts val="0"/>
              </a:spcBef>
              <a:spcAft>
                <a:spcPts val="0"/>
              </a:spcAft>
              <a:buClr>
                <a:srgbClr val="FFFFFF"/>
              </a:buClr>
              <a:buSzPts val="3000"/>
              <a:buFont typeface="IBM Plex Sans"/>
              <a:buChar char="○"/>
              <a:defRPr b="1" sz="3000">
                <a:solidFill>
                  <a:srgbClr val="FFFFFF"/>
                </a:solidFill>
                <a:latin typeface="IBM Plex Sans"/>
                <a:ea typeface="IBM Plex Sans"/>
                <a:cs typeface="IBM Plex Sans"/>
                <a:sym typeface="IBM Plex Sans"/>
              </a:defRPr>
            </a:lvl8pPr>
            <a:lvl9pPr indent="-419100" lvl="8" marL="4114800" rtl="0">
              <a:spcBef>
                <a:spcPts val="0"/>
              </a:spcBef>
              <a:spcAft>
                <a:spcPts val="0"/>
              </a:spcAft>
              <a:buClr>
                <a:srgbClr val="FFFFFF"/>
              </a:buClr>
              <a:buSzPts val="3000"/>
              <a:buFont typeface="IBM Plex Sans"/>
              <a:buChar char="■"/>
              <a:defRPr b="1" sz="3000">
                <a:solidFill>
                  <a:srgbClr val="FFFFFF"/>
                </a:solidFill>
                <a:latin typeface="IBM Plex Sans"/>
                <a:ea typeface="IBM Plex Sans"/>
                <a:cs typeface="IBM Plex Sans"/>
                <a:sym typeface="IBM Plex Sans"/>
              </a:defRPr>
            </a:lvl9pPr>
          </a:lstStyle>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12029">
          <p15:clr>
            <a:schemeClr val="accent1"/>
          </p15:clr>
        </p15:guide>
        <p15:guide id="10" pos="2721">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right Notice (Light Background)" showMasterSp="0">
  <p:cSld name="TITLE_1_2_3_2_1">
    <p:bg>
      <p:bgPr>
        <a:solidFill>
          <a:schemeClr val="lt1"/>
        </a:solidFill>
      </p:bgPr>
    </p:bg>
    <p:spTree>
      <p:nvGrpSpPr>
        <p:cNvPr id="518" name="Shape 518"/>
        <p:cNvGrpSpPr/>
        <p:nvPr/>
      </p:nvGrpSpPr>
      <p:grpSpPr>
        <a:xfrm>
          <a:off x="0" y="0"/>
          <a:ext cx="0" cy="0"/>
          <a:chOff x="0" y="0"/>
          <a:chExt cx="0" cy="0"/>
        </a:xfrm>
      </p:grpSpPr>
      <p:sp>
        <p:nvSpPr>
          <p:cNvPr id="519" name="Google Shape;519;p23"/>
          <p:cNvSpPr txBox="1"/>
          <p:nvPr>
            <p:ph idx="12" type="sldNum"/>
          </p:nvPr>
        </p:nvSpPr>
        <p:spPr>
          <a:xfrm>
            <a:off x="35316000" y="19699200"/>
            <a:ext cx="576000" cy="54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520" name="Google Shape;520;p23"/>
          <p:cNvSpPr txBox="1"/>
          <p:nvPr>
            <p:ph idx="1" type="subTitle"/>
          </p:nvPr>
        </p:nvSpPr>
        <p:spPr>
          <a:xfrm>
            <a:off x="696125" y="2444050"/>
            <a:ext cx="29115000" cy="6561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latin typeface="Montserrat"/>
                <a:ea typeface="Montserrat"/>
                <a:cs typeface="Montserrat"/>
                <a:sym typeface="Montserrat"/>
              </a:defRPr>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sp>
        <p:nvSpPr>
          <p:cNvPr id="521" name="Google Shape;521;p23"/>
          <p:cNvSpPr txBox="1"/>
          <p:nvPr>
            <p:ph idx="2" type="body"/>
          </p:nvPr>
        </p:nvSpPr>
        <p:spPr>
          <a:xfrm>
            <a:off x="685800" y="19699200"/>
            <a:ext cx="14050800" cy="54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1pPr>
            <a:lvl2pPr indent="-368300" lvl="1" marL="9144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2pPr>
            <a:lvl3pPr indent="-368300" lvl="2" marL="13716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3pPr>
            <a:lvl4pPr indent="-368300" lvl="3" marL="18288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4pPr>
            <a:lvl5pPr indent="-368300" lvl="4" marL="22860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5pPr>
            <a:lvl6pPr indent="-368300" lvl="5" marL="27432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6pPr>
            <a:lvl7pPr indent="-368300" lvl="6" marL="32004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7pPr>
            <a:lvl8pPr indent="-368300" lvl="7" marL="36576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8pPr>
            <a:lvl9pPr indent="-368300" lvl="8" marL="41148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9pPr>
          </a:lstStyle>
          <a:p/>
        </p:txBody>
      </p:sp>
      <p:sp>
        <p:nvSpPr>
          <p:cNvPr id="522" name="Google Shape;522;p23"/>
          <p:cNvSpPr txBox="1"/>
          <p:nvPr>
            <p:ph idx="3" type="body"/>
          </p:nvPr>
        </p:nvSpPr>
        <p:spPr>
          <a:xfrm>
            <a:off x="14736600" y="19699200"/>
            <a:ext cx="20579400" cy="54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1pPr>
            <a:lvl2pPr indent="-368300" lvl="1" marL="9144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2pPr>
            <a:lvl3pPr indent="-368300" lvl="2" marL="13716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3pPr>
            <a:lvl4pPr indent="-368300" lvl="3" marL="18288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4pPr>
            <a:lvl5pPr indent="-368300" lvl="4" marL="22860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5pPr>
            <a:lvl6pPr indent="-368300" lvl="5" marL="27432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6pPr>
            <a:lvl7pPr indent="-368300" lvl="6" marL="32004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7pPr>
            <a:lvl8pPr indent="-368300" lvl="7" marL="36576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8pPr>
            <a:lvl9pPr indent="-368300" lvl="8" marL="41148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9pPr>
          </a:lstStyle>
          <a:p/>
        </p:txBody>
      </p:sp>
      <p:sp>
        <p:nvSpPr>
          <p:cNvPr id="523" name="Google Shape;523;p23"/>
          <p:cNvSpPr txBox="1"/>
          <p:nvPr/>
        </p:nvSpPr>
        <p:spPr>
          <a:xfrm>
            <a:off x="4320000" y="-6031150"/>
            <a:ext cx="14776800" cy="5465700"/>
          </a:xfrm>
          <a:prstGeom prst="rect">
            <a:avLst/>
          </a:prstGeom>
          <a:solidFill>
            <a:schemeClr val="accent2"/>
          </a:solidFill>
          <a:ln>
            <a:noFill/>
          </a:ln>
        </p:spPr>
        <p:txBody>
          <a:bodyPr anchorCtr="0" anchor="ctr" bIns="91425" lIns="720000" spcFirstLastPara="1" rIns="54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(View &gt; Guides &gt; Show Guides)</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Keep All Content in the center</a:t>
            </a:r>
            <a:r>
              <a:rPr lang="en-GB" sz="4800">
                <a:solidFill>
                  <a:srgbClr val="FFFFFF"/>
                </a:solidFill>
                <a:latin typeface="IBM Plex Sans"/>
                <a:ea typeface="IBM Plex Sans"/>
                <a:cs typeface="IBM Plex Sans"/>
                <a:sym typeface="IBM Plex Sans"/>
              </a:rPr>
              <a:t> of the slide, within the blue guidelines.</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Replace the Name and Email address of your authors.</a:t>
            </a:r>
            <a:endParaRPr sz="4800">
              <a:solidFill>
                <a:srgbClr val="FFFFFF"/>
              </a:solidFill>
              <a:latin typeface="IBM Plex Sans"/>
              <a:ea typeface="IBM Plex Sans"/>
              <a:cs typeface="IBM Plex Sans"/>
              <a:sym typeface="IBM Plex Sans"/>
            </a:endParaRPr>
          </a:p>
        </p:txBody>
      </p:sp>
      <p:sp>
        <p:nvSpPr>
          <p:cNvPr id="524" name="Google Shape;524;p23"/>
          <p:cNvSpPr txBox="1"/>
          <p:nvPr/>
        </p:nvSpPr>
        <p:spPr>
          <a:xfrm>
            <a:off x="4320000" y="-7599550"/>
            <a:ext cx="14776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THIS TEMPLATE</a:t>
            </a:r>
            <a:endParaRPr b="1" sz="6000">
              <a:solidFill>
                <a:srgbClr val="FFFFFF"/>
              </a:solidFill>
              <a:latin typeface="IBM Plex Sans"/>
              <a:ea typeface="IBM Plex Sans"/>
              <a:cs typeface="IBM Plex Sans"/>
              <a:sym typeface="IBM Plex Sans"/>
            </a:endParaRPr>
          </a:p>
        </p:txBody>
      </p:sp>
      <p:sp>
        <p:nvSpPr>
          <p:cNvPr id="525" name="Google Shape;525;p23"/>
          <p:cNvSpPr txBox="1"/>
          <p:nvPr/>
        </p:nvSpPr>
        <p:spPr>
          <a:xfrm>
            <a:off x="696125" y="875650"/>
            <a:ext cx="29115000" cy="1568400"/>
          </a:xfrm>
          <a:prstGeom prst="rect">
            <a:avLst/>
          </a:prstGeom>
          <a:noFill/>
          <a:ln>
            <a:noFill/>
          </a:ln>
        </p:spPr>
        <p:txBody>
          <a:bodyPr anchorCtr="0" anchor="b" bIns="0" lIns="0" spcFirstLastPara="1" rIns="91425" wrap="square" tIns="91425">
            <a:noAutofit/>
          </a:bodyPr>
          <a:lstStyle/>
          <a:p>
            <a:pPr indent="0" lvl="0" marL="0" rtl="0" algn="l">
              <a:spcBef>
                <a:spcPts val="0"/>
              </a:spcBef>
              <a:spcAft>
                <a:spcPts val="0"/>
              </a:spcAft>
              <a:buNone/>
            </a:pPr>
            <a:r>
              <a:rPr b="1" lang="en-GB" sz="8200">
                <a:latin typeface="Montserrat"/>
                <a:ea typeface="Montserrat"/>
                <a:cs typeface="Montserrat"/>
                <a:sym typeface="Montserrat"/>
              </a:rPr>
              <a:t>Copyright Notice</a:t>
            </a:r>
            <a:endParaRPr b="1" sz="8200">
              <a:latin typeface="Montserrat"/>
              <a:ea typeface="Montserrat"/>
              <a:cs typeface="Montserrat"/>
              <a:sym typeface="Montserrat"/>
            </a:endParaRPr>
          </a:p>
        </p:txBody>
      </p:sp>
      <p:pic>
        <p:nvPicPr>
          <p:cNvPr descr="NYUAD Engineering Division Logo RGB Black on White_600dpi.png" id="526" name="Google Shape;526;p23"/>
          <p:cNvPicPr preferRelativeResize="0"/>
          <p:nvPr/>
        </p:nvPicPr>
        <p:blipFill rotWithShape="1">
          <a:blip r:embed="rId2">
            <a:alphaModFix/>
          </a:blip>
          <a:srcRect b="44524" l="0" r="0" t="0"/>
          <a:stretch/>
        </p:blipFill>
        <p:spPr>
          <a:xfrm>
            <a:off x="29262102" y="264301"/>
            <a:ext cx="6936698" cy="2154901"/>
          </a:xfrm>
          <a:prstGeom prst="rect">
            <a:avLst/>
          </a:prstGeom>
          <a:noFill/>
          <a:ln>
            <a:noFill/>
          </a:ln>
        </p:spPr>
      </p:pic>
      <p:sp>
        <p:nvSpPr>
          <p:cNvPr id="527" name="Google Shape;527;p23"/>
          <p:cNvSpPr txBox="1"/>
          <p:nvPr/>
        </p:nvSpPr>
        <p:spPr>
          <a:xfrm>
            <a:off x="696125" y="2235085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bottom-left text box is best used for the names and titles of presenters.</a:t>
            </a:r>
            <a:endParaRPr sz="4800">
              <a:solidFill>
                <a:srgbClr val="FFFFFF"/>
              </a:solidFill>
              <a:latin typeface="IBM Plex Sans"/>
              <a:ea typeface="IBM Plex Sans"/>
              <a:cs typeface="IBM Plex Sans"/>
              <a:sym typeface="IBM Plex Sans"/>
            </a:endParaRPr>
          </a:p>
        </p:txBody>
      </p:sp>
      <p:sp>
        <p:nvSpPr>
          <p:cNvPr id="528" name="Google Shape;528;p23"/>
          <p:cNvSpPr txBox="1"/>
          <p:nvPr/>
        </p:nvSpPr>
        <p:spPr>
          <a:xfrm>
            <a:off x="696125" y="2087925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529" name="Google Shape;529;p23"/>
          <p:cNvSpPr txBox="1"/>
          <p:nvPr/>
        </p:nvSpPr>
        <p:spPr>
          <a:xfrm>
            <a:off x="21984500" y="22447650"/>
            <a:ext cx="13331400" cy="20985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r">
              <a:spcBef>
                <a:spcPts val="0"/>
              </a:spcBef>
              <a:spcAft>
                <a:spcPts val="0"/>
              </a:spcAft>
              <a:buNone/>
            </a:pPr>
            <a:r>
              <a:rPr lang="en-GB" sz="4800">
                <a:solidFill>
                  <a:srgbClr val="FFFFFF"/>
                </a:solidFill>
                <a:latin typeface="IBM Plex Sans"/>
                <a:ea typeface="IBM Plex Sans"/>
                <a:cs typeface="IBM Plex Sans"/>
                <a:sym typeface="IBM Plex Sans"/>
              </a:rPr>
              <a:t>The bottom-right text box is best used for the event, date, and title of the presentation.</a:t>
            </a:r>
            <a:endParaRPr sz="4800">
              <a:solidFill>
                <a:srgbClr val="FFFFFF"/>
              </a:solidFill>
              <a:latin typeface="IBM Plex Sans"/>
              <a:ea typeface="IBM Plex Sans"/>
              <a:cs typeface="IBM Plex Sans"/>
              <a:sym typeface="IBM Plex Sans"/>
            </a:endParaRPr>
          </a:p>
        </p:txBody>
      </p:sp>
      <p:sp>
        <p:nvSpPr>
          <p:cNvPr id="530" name="Google Shape;530;p23"/>
          <p:cNvSpPr txBox="1"/>
          <p:nvPr/>
        </p:nvSpPr>
        <p:spPr>
          <a:xfrm>
            <a:off x="21984600" y="20879250"/>
            <a:ext cx="133314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r">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531" name="Google Shape;531;p23"/>
          <p:cNvSpPr txBox="1"/>
          <p:nvPr/>
        </p:nvSpPr>
        <p:spPr>
          <a:xfrm>
            <a:off x="35892000" y="22350850"/>
            <a:ext cx="90498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Page numbers will be added automatically.</a:t>
            </a:r>
            <a:endParaRPr sz="4800">
              <a:solidFill>
                <a:srgbClr val="FFFFFF"/>
              </a:solidFill>
              <a:latin typeface="IBM Plex Sans"/>
              <a:ea typeface="IBM Plex Sans"/>
              <a:cs typeface="IBM Plex Sans"/>
              <a:sym typeface="IBM Plex Sans"/>
            </a:endParaRPr>
          </a:p>
        </p:txBody>
      </p:sp>
      <p:sp>
        <p:nvSpPr>
          <p:cNvPr id="532" name="Google Shape;532;p23"/>
          <p:cNvSpPr txBox="1"/>
          <p:nvPr/>
        </p:nvSpPr>
        <p:spPr>
          <a:xfrm>
            <a:off x="35892000" y="20879250"/>
            <a:ext cx="9049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533" name="Google Shape;533;p23"/>
          <p:cNvSpPr txBox="1"/>
          <p:nvPr/>
        </p:nvSpPr>
        <p:spPr>
          <a:xfrm>
            <a:off x="-10213925" y="685800"/>
            <a:ext cx="9685500" cy="71526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This is useful reminder to anyone who finds themself in possession of the presentation that they should seek permission from the </a:t>
            </a:r>
            <a:r>
              <a:rPr lang="en-GB" sz="4800">
                <a:solidFill>
                  <a:schemeClr val="lt1"/>
                </a:solidFill>
                <a:latin typeface="IBM Plex Sans"/>
                <a:ea typeface="IBM Plex Sans"/>
                <a:cs typeface="IBM Plex Sans"/>
                <a:sym typeface="IBM Plex Sans"/>
              </a:rPr>
              <a:t>author(s) </a:t>
            </a:r>
            <a:r>
              <a:rPr lang="en-GB" sz="4800">
                <a:solidFill>
                  <a:srgbClr val="FFFFFF"/>
                </a:solidFill>
                <a:latin typeface="IBM Plex Sans"/>
                <a:ea typeface="IBM Plex Sans"/>
                <a:cs typeface="IBM Plex Sans"/>
                <a:sym typeface="IBM Plex Sans"/>
              </a:rPr>
              <a:t>prior to reusing any elements. This slide should not be presented to the audience but may be included when shared.</a:t>
            </a:r>
            <a:endParaRPr sz="4800">
              <a:solidFill>
                <a:srgbClr val="FFFFFF"/>
              </a:solidFill>
              <a:latin typeface="IBM Plex Sans"/>
              <a:ea typeface="IBM Plex Sans"/>
              <a:cs typeface="IBM Plex Sans"/>
              <a:sym typeface="IBM Plex Sans"/>
            </a:endParaRPr>
          </a:p>
        </p:txBody>
      </p:sp>
      <p:sp>
        <p:nvSpPr>
          <p:cNvPr id="534" name="Google Shape;534;p23"/>
          <p:cNvSpPr txBox="1"/>
          <p:nvPr/>
        </p:nvSpPr>
        <p:spPr>
          <a:xfrm>
            <a:off x="-10213925" y="-882600"/>
            <a:ext cx="96855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535" name="Google Shape;535;p23"/>
          <p:cNvSpPr txBox="1"/>
          <p:nvPr/>
        </p:nvSpPr>
        <p:spPr>
          <a:xfrm>
            <a:off x="37104425" y="-2138700"/>
            <a:ext cx="13506300" cy="43929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NYU Logo should remain unchanged unless you’re fully replacing it with a departmental lock-up. If adding a logo, place it with 0.9cm spacing to the left of or below the NYU Logo.</a:t>
            </a:r>
            <a:endParaRPr sz="4800">
              <a:solidFill>
                <a:srgbClr val="FFFFFF"/>
              </a:solidFill>
              <a:latin typeface="IBM Plex Sans"/>
              <a:ea typeface="IBM Plex Sans"/>
              <a:cs typeface="IBM Plex Sans"/>
              <a:sym typeface="IBM Plex Sans"/>
            </a:endParaRPr>
          </a:p>
        </p:txBody>
      </p:sp>
      <p:sp>
        <p:nvSpPr>
          <p:cNvPr id="536" name="Google Shape;536;p23"/>
          <p:cNvSpPr txBox="1"/>
          <p:nvPr/>
        </p:nvSpPr>
        <p:spPr>
          <a:xfrm>
            <a:off x="37104425" y="-37071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537" name="Google Shape;537;p23"/>
          <p:cNvSpPr txBox="1"/>
          <p:nvPr/>
        </p:nvSpPr>
        <p:spPr>
          <a:xfrm>
            <a:off x="4320000" y="4467600"/>
            <a:ext cx="14776800" cy="80187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Clr>
                <a:schemeClr val="dk1"/>
              </a:buClr>
              <a:buSzPts val="1100"/>
              <a:buFont typeface="Arial"/>
              <a:buNone/>
            </a:pPr>
            <a:r>
              <a:rPr lang="en-GB" sz="3000">
                <a:latin typeface="IBM Plex Sans"/>
                <a:ea typeface="IBM Plex Sans"/>
                <a:cs typeface="IBM Plex Sans"/>
                <a:sym typeface="IBM Plex Sans"/>
              </a:rPr>
              <a:t>The content of this presentation is protected by copyright law. All rights to the presentation and its contents rest with the author(s) listed below.</a:t>
            </a:r>
            <a:endParaRPr sz="3000">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3000">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GB" sz="3000">
                <a:latin typeface="IBM Plex Sans"/>
                <a:ea typeface="IBM Plex Sans"/>
                <a:cs typeface="IBM Plex Sans"/>
                <a:sym typeface="IBM Plex Sans"/>
              </a:rPr>
              <a:t>We hereby expressly state that the surrender, sending or consignment of this presentation does not grant any rights of utilisation. The information, ideas and content on this presentation may not be passed on to third parties without the permission of the author(s).</a:t>
            </a:r>
            <a:endParaRPr sz="3000">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3000">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GB" sz="3000">
                <a:latin typeface="IBM Plex Sans"/>
                <a:ea typeface="IBM Plex Sans"/>
                <a:cs typeface="IBM Plex Sans"/>
                <a:sym typeface="IBM Plex Sans"/>
              </a:rPr>
              <a:t>The content of this presentation may not be copied in part or as a whole, published, altered, translated, sold or used without the prior written consent of the author(s).</a:t>
            </a:r>
            <a:endParaRPr sz="3000">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3000">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GB" sz="3000">
                <a:latin typeface="IBM Plex Sans"/>
                <a:ea typeface="IBM Plex Sans"/>
                <a:cs typeface="IBM Plex Sans"/>
                <a:sym typeface="IBM Plex Sans"/>
              </a:rPr>
              <a:t>New York University Abu Dhabi</a:t>
            </a:r>
            <a:endParaRPr sz="3000">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GB" sz="3000">
                <a:latin typeface="IBM Plex Sans"/>
                <a:ea typeface="IBM Plex Sans"/>
                <a:cs typeface="IBM Plex Sans"/>
                <a:sym typeface="IBM Plex Sans"/>
              </a:rPr>
              <a:t>P.O. Box 129188</a:t>
            </a:r>
            <a:endParaRPr sz="3000">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GB" sz="3000">
                <a:latin typeface="IBM Plex Sans"/>
                <a:ea typeface="IBM Plex Sans"/>
                <a:cs typeface="IBM Plex Sans"/>
                <a:sym typeface="IBM Plex Sans"/>
              </a:rPr>
              <a:t>Abu Dhabi, United Arab Emirates</a:t>
            </a:r>
            <a:endParaRPr sz="3000">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GB" sz="3000">
                <a:latin typeface="IBM Plex Sans"/>
                <a:ea typeface="IBM Plex Sans"/>
                <a:cs typeface="IBM Plex Sans"/>
                <a:sym typeface="IBM Plex Sans"/>
              </a:rPr>
              <a:t>+971 (0) 2 628 4000</a:t>
            </a:r>
            <a:endParaRPr sz="3000">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3000">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GB" sz="3000">
                <a:latin typeface="IBM Plex Sans"/>
                <a:ea typeface="IBM Plex Sans"/>
                <a:cs typeface="IBM Plex Sans"/>
                <a:sym typeface="IBM Plex Sans"/>
              </a:rPr>
              <a:t>Author(s):</a:t>
            </a:r>
            <a:endParaRPr sz="3000">
              <a:latin typeface="IBM Plex Sans"/>
              <a:ea typeface="IBM Plex Sans"/>
              <a:cs typeface="IBM Plex Sans"/>
              <a:sym typeface="IBM Plex Sans"/>
            </a:endParaRPr>
          </a:p>
        </p:txBody>
      </p:sp>
      <p:sp>
        <p:nvSpPr>
          <p:cNvPr id="538" name="Google Shape;538;p23"/>
          <p:cNvSpPr txBox="1"/>
          <p:nvPr>
            <p:ph idx="4" type="body"/>
          </p:nvPr>
        </p:nvSpPr>
        <p:spPr>
          <a:xfrm>
            <a:off x="4320000" y="12486300"/>
            <a:ext cx="14776800" cy="5423700"/>
          </a:xfrm>
          <a:prstGeom prst="rect">
            <a:avLst/>
          </a:prstGeom>
          <a:noFill/>
          <a:ln>
            <a:noFill/>
          </a:ln>
        </p:spPr>
        <p:txBody>
          <a:bodyPr anchorCtr="0" anchor="t" bIns="91425" lIns="0" spcFirstLastPara="1" rIns="91425" wrap="square" tIns="91425">
            <a:noAutofit/>
          </a:bodyPr>
          <a:lstStyle>
            <a:lvl1pPr indent="-419100" lvl="0" marL="457200" rtl="0">
              <a:spcBef>
                <a:spcPts val="0"/>
              </a:spcBef>
              <a:spcAft>
                <a:spcPts val="0"/>
              </a:spcAft>
              <a:buSzPts val="3000"/>
              <a:buFont typeface="IBM Plex Sans"/>
              <a:buChar char="●"/>
              <a:defRPr b="1" sz="3000">
                <a:latin typeface="IBM Plex Sans"/>
                <a:ea typeface="IBM Plex Sans"/>
                <a:cs typeface="IBM Plex Sans"/>
                <a:sym typeface="IBM Plex Sans"/>
              </a:defRPr>
            </a:lvl1pPr>
            <a:lvl2pPr indent="-419100" lvl="1" marL="914400" rtl="0">
              <a:spcBef>
                <a:spcPts val="0"/>
              </a:spcBef>
              <a:spcAft>
                <a:spcPts val="0"/>
              </a:spcAft>
              <a:buSzPts val="3000"/>
              <a:buFont typeface="IBM Plex Sans"/>
              <a:buChar char="○"/>
              <a:defRPr b="1" sz="3000">
                <a:latin typeface="IBM Plex Sans"/>
                <a:ea typeface="IBM Plex Sans"/>
                <a:cs typeface="IBM Plex Sans"/>
                <a:sym typeface="IBM Plex Sans"/>
              </a:defRPr>
            </a:lvl2pPr>
            <a:lvl3pPr indent="-419100" lvl="2" marL="1371600" rtl="0">
              <a:spcBef>
                <a:spcPts val="0"/>
              </a:spcBef>
              <a:spcAft>
                <a:spcPts val="0"/>
              </a:spcAft>
              <a:buSzPts val="3000"/>
              <a:buFont typeface="IBM Plex Sans"/>
              <a:buChar char="■"/>
              <a:defRPr b="1" sz="3000">
                <a:latin typeface="IBM Plex Sans"/>
                <a:ea typeface="IBM Plex Sans"/>
                <a:cs typeface="IBM Plex Sans"/>
                <a:sym typeface="IBM Plex Sans"/>
              </a:defRPr>
            </a:lvl3pPr>
            <a:lvl4pPr indent="-419100" lvl="3" marL="1828800" rtl="0">
              <a:spcBef>
                <a:spcPts val="0"/>
              </a:spcBef>
              <a:spcAft>
                <a:spcPts val="0"/>
              </a:spcAft>
              <a:buSzPts val="3000"/>
              <a:buFont typeface="IBM Plex Sans"/>
              <a:buChar char="●"/>
              <a:defRPr b="1" sz="3000">
                <a:latin typeface="IBM Plex Sans"/>
                <a:ea typeface="IBM Plex Sans"/>
                <a:cs typeface="IBM Plex Sans"/>
                <a:sym typeface="IBM Plex Sans"/>
              </a:defRPr>
            </a:lvl4pPr>
            <a:lvl5pPr indent="-419100" lvl="4" marL="2286000" rtl="0">
              <a:spcBef>
                <a:spcPts val="0"/>
              </a:spcBef>
              <a:spcAft>
                <a:spcPts val="0"/>
              </a:spcAft>
              <a:buSzPts val="3000"/>
              <a:buFont typeface="IBM Plex Sans"/>
              <a:buChar char="○"/>
              <a:defRPr b="1" sz="3000">
                <a:latin typeface="IBM Plex Sans"/>
                <a:ea typeface="IBM Plex Sans"/>
                <a:cs typeface="IBM Plex Sans"/>
                <a:sym typeface="IBM Plex Sans"/>
              </a:defRPr>
            </a:lvl5pPr>
            <a:lvl6pPr indent="-419100" lvl="5" marL="2743200" rtl="0">
              <a:spcBef>
                <a:spcPts val="0"/>
              </a:spcBef>
              <a:spcAft>
                <a:spcPts val="0"/>
              </a:spcAft>
              <a:buSzPts val="3000"/>
              <a:buFont typeface="IBM Plex Sans"/>
              <a:buChar char="■"/>
              <a:defRPr b="1" sz="3000">
                <a:latin typeface="IBM Plex Sans"/>
                <a:ea typeface="IBM Plex Sans"/>
                <a:cs typeface="IBM Plex Sans"/>
                <a:sym typeface="IBM Plex Sans"/>
              </a:defRPr>
            </a:lvl6pPr>
            <a:lvl7pPr indent="-419100" lvl="6" marL="3200400" rtl="0">
              <a:spcBef>
                <a:spcPts val="0"/>
              </a:spcBef>
              <a:spcAft>
                <a:spcPts val="0"/>
              </a:spcAft>
              <a:buSzPts val="3000"/>
              <a:buFont typeface="IBM Plex Sans"/>
              <a:buChar char="●"/>
              <a:defRPr b="1" sz="3000">
                <a:latin typeface="IBM Plex Sans"/>
                <a:ea typeface="IBM Plex Sans"/>
                <a:cs typeface="IBM Plex Sans"/>
                <a:sym typeface="IBM Plex Sans"/>
              </a:defRPr>
            </a:lvl7pPr>
            <a:lvl8pPr indent="-419100" lvl="7" marL="3657600" rtl="0">
              <a:spcBef>
                <a:spcPts val="0"/>
              </a:spcBef>
              <a:spcAft>
                <a:spcPts val="0"/>
              </a:spcAft>
              <a:buSzPts val="3000"/>
              <a:buFont typeface="IBM Plex Sans"/>
              <a:buChar char="○"/>
              <a:defRPr b="1" sz="3000">
                <a:latin typeface="IBM Plex Sans"/>
                <a:ea typeface="IBM Plex Sans"/>
                <a:cs typeface="IBM Plex Sans"/>
                <a:sym typeface="IBM Plex Sans"/>
              </a:defRPr>
            </a:lvl8pPr>
            <a:lvl9pPr indent="-419100" lvl="8" marL="4114800" rtl="0">
              <a:spcBef>
                <a:spcPts val="0"/>
              </a:spcBef>
              <a:spcAft>
                <a:spcPts val="0"/>
              </a:spcAft>
              <a:buSzPts val="3000"/>
              <a:buFont typeface="IBM Plex Sans"/>
              <a:buChar char="■"/>
              <a:defRPr b="1" sz="3000">
                <a:latin typeface="IBM Plex Sans"/>
                <a:ea typeface="IBM Plex Sans"/>
                <a:cs typeface="IBM Plex Sans"/>
                <a:sym typeface="IBM Plex Sans"/>
              </a:defRPr>
            </a:lvl9pPr>
          </a:lstStyle>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12029">
          <p15:clr>
            <a:schemeClr val="accent1"/>
          </p15:clr>
        </p15:guide>
        <p15:guide id="10" pos="2721">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 for Reference – Brand Guidelines – Color Palette" showMasterSp="0">
  <p:cSld name="TITLE_1_2_3_1">
    <p:bg>
      <p:bgPr>
        <a:solidFill>
          <a:schemeClr val="dk1"/>
        </a:solidFill>
      </p:bgPr>
    </p:bg>
    <p:spTree>
      <p:nvGrpSpPr>
        <p:cNvPr id="539" name="Shape 539"/>
        <p:cNvGrpSpPr/>
        <p:nvPr/>
      </p:nvGrpSpPr>
      <p:grpSpPr>
        <a:xfrm>
          <a:off x="0" y="0"/>
          <a:ext cx="0" cy="0"/>
          <a:chOff x="0" y="0"/>
          <a:chExt cx="0" cy="0"/>
        </a:xfrm>
      </p:grpSpPr>
      <p:pic>
        <p:nvPicPr>
          <p:cNvPr descr="Gradient---Black-to-Transparent---1920x1080_2.png" id="540" name="Google Shape;540;p24"/>
          <p:cNvPicPr preferRelativeResize="0"/>
          <p:nvPr/>
        </p:nvPicPr>
        <p:blipFill rotWithShape="1">
          <a:blip r:embed="rId2">
            <a:alphaModFix/>
          </a:blip>
          <a:srcRect b="-488" l="0" r="0" t="22974"/>
          <a:stretch/>
        </p:blipFill>
        <p:spPr>
          <a:xfrm rot="10800000">
            <a:off x="0" y="5304774"/>
            <a:ext cx="36576000" cy="15269226"/>
          </a:xfrm>
          <a:prstGeom prst="rect">
            <a:avLst/>
          </a:prstGeom>
          <a:noFill/>
          <a:ln>
            <a:noFill/>
          </a:ln>
        </p:spPr>
      </p:pic>
      <p:pic>
        <p:nvPicPr>
          <p:cNvPr descr="Gradient---Black-to-Transparent---1920x1080_2.png" id="541" name="Google Shape;541;p24"/>
          <p:cNvPicPr preferRelativeResize="0"/>
          <p:nvPr/>
        </p:nvPicPr>
        <p:blipFill rotWithShape="1">
          <a:blip r:embed="rId2">
            <a:alphaModFix/>
          </a:blip>
          <a:srcRect b="0" l="0" r="0" t="23406"/>
          <a:stretch/>
        </p:blipFill>
        <p:spPr>
          <a:xfrm>
            <a:off x="0" y="0"/>
            <a:ext cx="36576000" cy="15087600"/>
          </a:xfrm>
          <a:prstGeom prst="rect">
            <a:avLst/>
          </a:prstGeom>
          <a:noFill/>
          <a:ln>
            <a:noFill/>
          </a:ln>
        </p:spPr>
      </p:pic>
      <p:sp>
        <p:nvSpPr>
          <p:cNvPr id="542" name="Google Shape;542;p24"/>
          <p:cNvSpPr txBox="1"/>
          <p:nvPr>
            <p:ph idx="12" type="sldNum"/>
          </p:nvPr>
        </p:nvSpPr>
        <p:spPr>
          <a:xfrm>
            <a:off x="35316000" y="19699200"/>
            <a:ext cx="576000" cy="540000"/>
          </a:xfrm>
          <a:prstGeom prst="rect">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543" name="Google Shape;543;p24"/>
          <p:cNvSpPr txBox="1"/>
          <p:nvPr>
            <p:ph idx="1" type="subTitle"/>
          </p:nvPr>
        </p:nvSpPr>
        <p:spPr>
          <a:xfrm>
            <a:off x="696125" y="2444050"/>
            <a:ext cx="29115000" cy="6561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544" name="Google Shape;544;p24"/>
          <p:cNvSpPr txBox="1"/>
          <p:nvPr>
            <p:ph idx="2" type="body"/>
          </p:nvPr>
        </p:nvSpPr>
        <p:spPr>
          <a:xfrm>
            <a:off x="685800" y="19699200"/>
            <a:ext cx="14050800" cy="540000"/>
          </a:xfrm>
          <a:prstGeom prst="rect">
            <a:avLst/>
          </a:prstGeom>
          <a:noFill/>
          <a:ln cap="flat" cmpd="sng" w="19050">
            <a:solidFill>
              <a:srgbClr val="FFFFFF"/>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
        <p:nvSpPr>
          <p:cNvPr id="545" name="Google Shape;545;p24"/>
          <p:cNvSpPr txBox="1"/>
          <p:nvPr>
            <p:ph idx="3" type="body"/>
          </p:nvPr>
        </p:nvSpPr>
        <p:spPr>
          <a:xfrm>
            <a:off x="14736600" y="19699200"/>
            <a:ext cx="20579400" cy="54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pic>
        <p:nvPicPr>
          <p:cNvPr id="546" name="Google Shape;546;p24"/>
          <p:cNvPicPr preferRelativeResize="0"/>
          <p:nvPr/>
        </p:nvPicPr>
        <p:blipFill rotWithShape="1">
          <a:blip r:embed="rId3">
            <a:alphaModFix/>
          </a:blip>
          <a:srcRect b="45115" l="0" r="0" t="0"/>
          <a:stretch/>
        </p:blipFill>
        <p:spPr>
          <a:xfrm>
            <a:off x="29811200" y="762000"/>
            <a:ext cx="6002799" cy="1568350"/>
          </a:xfrm>
          <a:prstGeom prst="rect">
            <a:avLst/>
          </a:prstGeom>
          <a:noFill/>
          <a:ln>
            <a:noFill/>
          </a:ln>
        </p:spPr>
      </p:pic>
      <p:sp>
        <p:nvSpPr>
          <p:cNvPr id="547" name="Google Shape;547;p24"/>
          <p:cNvSpPr txBox="1"/>
          <p:nvPr/>
        </p:nvSpPr>
        <p:spPr>
          <a:xfrm>
            <a:off x="4320000" y="-6166300"/>
            <a:ext cx="27936000" cy="5709000"/>
          </a:xfrm>
          <a:prstGeom prst="rect">
            <a:avLst/>
          </a:prstGeom>
          <a:solidFill>
            <a:schemeClr val="accent2"/>
          </a:solidFill>
          <a:ln>
            <a:noFill/>
          </a:ln>
        </p:spPr>
        <p:txBody>
          <a:bodyPr anchorCtr="0" anchor="t" bIns="91425" lIns="720000" spcFirstLastPara="1" rIns="54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(View &gt; Guides &gt; Show Guides)</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These are the colors specified in the NYU Abu Dhabi style guide. Please do not use other colors or any of the previously specified colors (struck out below).</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These colors are saved in the custom colors in the template</a:t>
            </a:r>
            <a:r>
              <a:rPr lang="en-GB" sz="4800">
                <a:solidFill>
                  <a:srgbClr val="FFFFFF"/>
                </a:solidFill>
                <a:latin typeface="IBM Plex Sans"/>
                <a:ea typeface="IBM Plex Sans"/>
                <a:cs typeface="IBM Plex Sans"/>
                <a:sym typeface="IBM Plex Sans"/>
              </a:rPr>
              <a:t>.</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The accent palette is meant to work alongside the primary and neutral palettes. These accent colors can be used for a wide variety of collateral but should always be used sparingly and never as the dominant color in a project.</a:t>
            </a:r>
            <a:endParaRPr sz="4800">
              <a:solidFill>
                <a:srgbClr val="FFFFFF"/>
              </a:solidFill>
              <a:latin typeface="IBM Plex Sans"/>
              <a:ea typeface="IBM Plex Sans"/>
              <a:cs typeface="IBM Plex Sans"/>
              <a:sym typeface="IBM Plex Sans"/>
            </a:endParaRPr>
          </a:p>
        </p:txBody>
      </p:sp>
      <p:sp>
        <p:nvSpPr>
          <p:cNvPr id="548" name="Google Shape;548;p24"/>
          <p:cNvSpPr txBox="1"/>
          <p:nvPr/>
        </p:nvSpPr>
        <p:spPr>
          <a:xfrm>
            <a:off x="4320000" y="-7734700"/>
            <a:ext cx="279360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THIS TEMPLATE</a:t>
            </a:r>
            <a:endParaRPr b="1" sz="6000">
              <a:solidFill>
                <a:srgbClr val="FFFFFF"/>
              </a:solidFill>
              <a:latin typeface="IBM Plex Sans"/>
              <a:ea typeface="IBM Plex Sans"/>
              <a:cs typeface="IBM Plex Sans"/>
              <a:sym typeface="IBM Plex Sans"/>
            </a:endParaRPr>
          </a:p>
        </p:txBody>
      </p:sp>
      <p:grpSp>
        <p:nvGrpSpPr>
          <p:cNvPr id="549" name="Google Shape;549;p24"/>
          <p:cNvGrpSpPr/>
          <p:nvPr/>
        </p:nvGrpSpPr>
        <p:grpSpPr>
          <a:xfrm>
            <a:off x="4976762" y="5043718"/>
            <a:ext cx="26622477" cy="11306345"/>
            <a:chOff x="5563317" y="6415318"/>
            <a:chExt cx="26622477" cy="11306345"/>
          </a:xfrm>
        </p:grpSpPr>
        <p:sp>
          <p:nvSpPr>
            <p:cNvPr id="550" name="Google Shape;550;p24"/>
            <p:cNvSpPr/>
            <p:nvPr/>
          </p:nvSpPr>
          <p:spPr>
            <a:xfrm>
              <a:off x="5686622" y="7736736"/>
              <a:ext cx="1905600" cy="1714800"/>
            </a:xfrm>
            <a:prstGeom prst="rect">
              <a:avLst/>
            </a:prstGeom>
            <a:solidFill>
              <a:srgbClr val="57068C"/>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551" name="Google Shape;551;p24"/>
            <p:cNvSpPr/>
            <p:nvPr/>
          </p:nvSpPr>
          <p:spPr>
            <a:xfrm>
              <a:off x="5686622" y="9949251"/>
              <a:ext cx="1905600" cy="1714800"/>
            </a:xfrm>
            <a:prstGeom prst="rect">
              <a:avLst/>
            </a:prstGeom>
            <a:solidFill>
              <a:srgbClr val="000000"/>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552" name="Google Shape;552;p24"/>
            <p:cNvSpPr/>
            <p:nvPr/>
          </p:nvSpPr>
          <p:spPr>
            <a:xfrm>
              <a:off x="5667572" y="12278927"/>
              <a:ext cx="1905600" cy="1714800"/>
            </a:xfrm>
            <a:prstGeom prst="rect">
              <a:avLst/>
            </a:prstGeom>
            <a:solidFill>
              <a:srgbClr val="FFFFFF"/>
            </a:solidFill>
            <a:ln cap="flat" cmpd="sng" w="19050">
              <a:solidFill>
                <a:srgbClr val="000000"/>
              </a:solidFill>
              <a:prstDash val="solid"/>
              <a:miter lim="8000"/>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553" name="Google Shape;553;p24"/>
            <p:cNvSpPr/>
            <p:nvPr/>
          </p:nvSpPr>
          <p:spPr>
            <a:xfrm>
              <a:off x="7750750" y="7619575"/>
              <a:ext cx="4148400" cy="19491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rgbClr val="53585F"/>
                </a:buClr>
                <a:buFont typeface="Arial"/>
                <a:buNone/>
              </a:pPr>
              <a:r>
                <a:rPr b="1" i="0" lang="en-GB" sz="2400" u="none" cap="none" strike="noStrike">
                  <a:solidFill>
                    <a:srgbClr val="FFFFFF"/>
                  </a:solidFill>
                  <a:latin typeface="Montserrat"/>
                  <a:ea typeface="Montserrat"/>
                  <a:cs typeface="Montserrat"/>
                  <a:sym typeface="Montserrat"/>
                </a:rPr>
                <a:t>NYU Violet</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PMS: 2597</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CMYK: 85, 100, 0, 0</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RGB: 87, 6, 140</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HEX: 57068c</a:t>
              </a:r>
              <a:endParaRPr sz="2400">
                <a:solidFill>
                  <a:srgbClr val="FFFFFF"/>
                </a:solidFill>
                <a:latin typeface="Montserrat"/>
                <a:ea typeface="Montserrat"/>
                <a:cs typeface="Montserrat"/>
                <a:sym typeface="Montserrat"/>
              </a:endParaRPr>
            </a:p>
          </p:txBody>
        </p:sp>
        <p:sp>
          <p:nvSpPr>
            <p:cNvPr id="554" name="Google Shape;554;p24"/>
            <p:cNvSpPr/>
            <p:nvPr/>
          </p:nvSpPr>
          <p:spPr>
            <a:xfrm>
              <a:off x="7750750" y="9832100"/>
              <a:ext cx="3918000" cy="19491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rgbClr val="53585F"/>
                </a:buClr>
                <a:buFont typeface="Arial"/>
                <a:buNone/>
              </a:pPr>
              <a:r>
                <a:rPr b="1" i="0" lang="en-GB" sz="2400" u="none" cap="none" strike="noStrike">
                  <a:solidFill>
                    <a:srgbClr val="FFFFFF"/>
                  </a:solidFill>
                  <a:latin typeface="Montserrat"/>
                  <a:ea typeface="Montserrat"/>
                  <a:cs typeface="Montserrat"/>
                  <a:sym typeface="Montserrat"/>
                </a:rPr>
                <a:t>Black</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PMS: K100</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CMYK: 0, 0, 0, 100</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RGB: 0,0,0</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HEX: 000000</a:t>
              </a:r>
              <a:endParaRPr sz="2400">
                <a:solidFill>
                  <a:srgbClr val="FFFFFF"/>
                </a:solidFill>
                <a:latin typeface="Montserrat"/>
                <a:ea typeface="Montserrat"/>
                <a:cs typeface="Montserrat"/>
                <a:sym typeface="Montserrat"/>
              </a:endParaRPr>
            </a:p>
          </p:txBody>
        </p:sp>
        <p:sp>
          <p:nvSpPr>
            <p:cNvPr id="555" name="Google Shape;555;p24"/>
            <p:cNvSpPr/>
            <p:nvPr/>
          </p:nvSpPr>
          <p:spPr>
            <a:xfrm>
              <a:off x="7750750" y="12161772"/>
              <a:ext cx="3997200" cy="19491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rgbClr val="53585F"/>
                </a:buClr>
                <a:buFont typeface="Arial"/>
                <a:buNone/>
              </a:pPr>
              <a:r>
                <a:rPr b="1" i="0" lang="en-GB" sz="2400" u="none" cap="none" strike="noStrike">
                  <a:solidFill>
                    <a:srgbClr val="FFFFFF"/>
                  </a:solidFill>
                  <a:latin typeface="Montserrat"/>
                  <a:ea typeface="Montserrat"/>
                  <a:cs typeface="Montserrat"/>
                  <a:sym typeface="Montserrat"/>
                </a:rPr>
                <a:t>White</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PMS: N/A</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CMYK: 0, 0, 0, 0</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RGB: 255, 255, 255</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HEX: ffffff</a:t>
              </a:r>
              <a:endParaRPr sz="2400">
                <a:solidFill>
                  <a:srgbClr val="FFFFFF"/>
                </a:solidFill>
                <a:latin typeface="Montserrat"/>
                <a:ea typeface="Montserrat"/>
                <a:cs typeface="Montserrat"/>
                <a:sym typeface="Montserrat"/>
              </a:endParaRPr>
            </a:p>
          </p:txBody>
        </p:sp>
        <p:sp>
          <p:nvSpPr>
            <p:cNvPr id="556" name="Google Shape;556;p24"/>
            <p:cNvSpPr/>
            <p:nvPr/>
          </p:nvSpPr>
          <p:spPr>
            <a:xfrm>
              <a:off x="14890949" y="7756761"/>
              <a:ext cx="1905600" cy="1714800"/>
            </a:xfrm>
            <a:prstGeom prst="rect">
              <a:avLst/>
            </a:prstGeom>
            <a:solidFill>
              <a:srgbClr val="008DA9"/>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557" name="Google Shape;557;p24"/>
            <p:cNvSpPr/>
            <p:nvPr/>
          </p:nvSpPr>
          <p:spPr>
            <a:xfrm>
              <a:off x="14890949" y="9949251"/>
              <a:ext cx="1905600" cy="1714800"/>
            </a:xfrm>
            <a:prstGeom prst="rect">
              <a:avLst/>
            </a:prstGeom>
            <a:solidFill>
              <a:srgbClr val="EF8B21"/>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558" name="Google Shape;558;p24"/>
            <p:cNvSpPr/>
            <p:nvPr/>
          </p:nvSpPr>
          <p:spPr>
            <a:xfrm>
              <a:off x="14890949" y="14105066"/>
              <a:ext cx="1905600" cy="1714800"/>
            </a:xfrm>
            <a:prstGeom prst="rect">
              <a:avLst/>
            </a:prstGeom>
            <a:solidFill>
              <a:srgbClr val="F4CD30"/>
            </a:solidFill>
            <a:ln>
              <a:noFill/>
            </a:ln>
          </p:spPr>
          <p:txBody>
            <a:bodyPr anchorCtr="0" anchor="ctr" bIns="73700" lIns="73700" spcFirstLastPara="1" rIns="73700" wrap="square" tIns="73700">
              <a:noAutofit/>
            </a:bodyPr>
            <a:lstStyle/>
            <a:p>
              <a:pPr indent="0" lvl="0" marL="0" marR="0" rtl="0" algn="ctr">
                <a:lnSpc>
                  <a:spcPct val="237500"/>
                </a:lnSpc>
                <a:spcBef>
                  <a:spcPts val="0"/>
                </a:spcBef>
                <a:spcAft>
                  <a:spcPts val="0"/>
                </a:spcAft>
                <a:buClr>
                  <a:srgbClr val="FFFFFF"/>
                </a:buClr>
                <a:buFont typeface="Arial"/>
                <a:buNone/>
              </a:pPr>
              <a:r>
                <a:t/>
              </a:r>
              <a:endParaRPr b="1" baseline="30000" i="0" sz="9600" u="none" cap="none" strike="noStrike">
                <a:solidFill>
                  <a:srgbClr val="FFFFFF"/>
                </a:solidFill>
                <a:latin typeface="Arial"/>
                <a:ea typeface="Arial"/>
                <a:cs typeface="Arial"/>
                <a:sym typeface="Arial"/>
              </a:endParaRPr>
            </a:p>
          </p:txBody>
        </p:sp>
        <p:sp>
          <p:nvSpPr>
            <p:cNvPr id="559" name="Google Shape;559;p24"/>
            <p:cNvSpPr/>
            <p:nvPr/>
          </p:nvSpPr>
          <p:spPr>
            <a:xfrm>
              <a:off x="16955075" y="7619575"/>
              <a:ext cx="6026400" cy="20367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rgbClr val="53585F"/>
                </a:buClr>
                <a:buFont typeface="Arial"/>
                <a:buNone/>
              </a:pPr>
              <a:r>
                <a:rPr b="1" i="0" lang="en-GB" sz="2400" u="none" cap="none" strike="noStrike">
                  <a:solidFill>
                    <a:srgbClr val="FFFFFF"/>
                  </a:solidFill>
                  <a:latin typeface="Montserrat"/>
                  <a:ea typeface="Montserrat"/>
                  <a:cs typeface="Montserrat"/>
                  <a:sym typeface="Montserrat"/>
                </a:rPr>
                <a:t>OASIS</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PMS: 320</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CMYK: 100, 0, 19, 23</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RGB: 0, 141, 169</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HEX: 008ba9</a:t>
              </a:r>
              <a:endParaRPr sz="2400">
                <a:solidFill>
                  <a:srgbClr val="FFFFFF"/>
                </a:solidFill>
                <a:latin typeface="Montserrat"/>
                <a:ea typeface="Montserrat"/>
                <a:cs typeface="Montserrat"/>
                <a:sym typeface="Montserrat"/>
              </a:endParaRPr>
            </a:p>
          </p:txBody>
        </p:sp>
        <p:sp>
          <p:nvSpPr>
            <p:cNvPr id="560" name="Google Shape;560;p24"/>
            <p:cNvSpPr/>
            <p:nvPr/>
          </p:nvSpPr>
          <p:spPr>
            <a:xfrm>
              <a:off x="16955075" y="9832100"/>
              <a:ext cx="4560300" cy="19491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rgbClr val="53585F"/>
                </a:buClr>
                <a:buFont typeface="Arial"/>
                <a:buNone/>
              </a:pPr>
              <a:r>
                <a:rPr b="1" i="0" lang="en-GB" sz="2400" u="none" cap="none" strike="noStrike">
                  <a:solidFill>
                    <a:srgbClr val="FFFFFF"/>
                  </a:solidFill>
                  <a:latin typeface="Montserrat"/>
                  <a:ea typeface="Montserrat"/>
                  <a:cs typeface="Montserrat"/>
                  <a:sym typeface="Montserrat"/>
                </a:rPr>
                <a:t>DESERT SUN</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PMS: 7413</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CMYK: 0, 53, 100, 4</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RGB: 239, 139, 33</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HEX: ef8b21</a:t>
              </a:r>
              <a:endParaRPr sz="2400">
                <a:solidFill>
                  <a:srgbClr val="FFFFFF"/>
                </a:solidFill>
                <a:latin typeface="Montserrat"/>
                <a:ea typeface="Montserrat"/>
                <a:cs typeface="Montserrat"/>
                <a:sym typeface="Montserrat"/>
              </a:endParaRPr>
            </a:p>
          </p:txBody>
        </p:sp>
        <p:sp>
          <p:nvSpPr>
            <p:cNvPr id="561" name="Google Shape;561;p24"/>
            <p:cNvSpPr/>
            <p:nvPr/>
          </p:nvSpPr>
          <p:spPr>
            <a:xfrm>
              <a:off x="16955066" y="14084533"/>
              <a:ext cx="3866400" cy="1494000"/>
            </a:xfrm>
            <a:prstGeom prst="rect">
              <a:avLst/>
            </a:prstGeom>
            <a:noFill/>
            <a:ln>
              <a:noFill/>
            </a:ln>
          </p:spPr>
          <p:txBody>
            <a:bodyPr anchorCtr="0" anchor="t" bIns="73700" lIns="73700" spcFirstLastPara="1" rIns="73700" wrap="square" tIns="73700">
              <a:noAutofit/>
            </a:bodyPr>
            <a:lstStyle/>
            <a:p>
              <a:pPr indent="0" lvl="0" marL="0" marR="0" rtl="0" algn="l">
                <a:lnSpc>
                  <a:spcPct val="120000"/>
                </a:lnSpc>
                <a:spcBef>
                  <a:spcPts val="0"/>
                </a:spcBef>
                <a:spcAft>
                  <a:spcPts val="0"/>
                </a:spcAft>
                <a:buClr>
                  <a:srgbClr val="53585F"/>
                </a:buClr>
                <a:buFont typeface="Arial"/>
                <a:buNone/>
              </a:pPr>
              <a:r>
                <a:rPr b="1" i="0" lang="en-GB" sz="2400" u="none" cap="none" strike="sngStrike">
                  <a:solidFill>
                    <a:srgbClr val="FFFFFF"/>
                  </a:solidFill>
                  <a:latin typeface="Montserrat"/>
                  <a:ea typeface="Montserrat"/>
                  <a:cs typeface="Montserrat"/>
                  <a:sym typeface="Montserrat"/>
                </a:rPr>
                <a:t>SUNSHINE</a:t>
              </a:r>
              <a:endParaRPr sz="2400" strike="sngStrike">
                <a:solidFill>
                  <a:srgbClr val="FFFFFF"/>
                </a:solidFill>
                <a:latin typeface="Montserrat"/>
                <a:ea typeface="Montserrat"/>
                <a:cs typeface="Montserrat"/>
                <a:sym typeface="Montserrat"/>
              </a:endParaRPr>
            </a:p>
            <a:p>
              <a:pPr indent="0" lvl="0" marL="0" marR="0" rtl="0" algn="l">
                <a:lnSpc>
                  <a:spcPct val="120000"/>
                </a:lnSpc>
                <a:spcBef>
                  <a:spcPts val="0"/>
                </a:spcBef>
                <a:spcAft>
                  <a:spcPts val="0"/>
                </a:spcAft>
                <a:buClr>
                  <a:srgbClr val="53585F"/>
                </a:buClr>
                <a:buFont typeface="Arial"/>
                <a:buNone/>
              </a:pPr>
              <a:r>
                <a:rPr b="0" i="0" lang="en-GB" sz="2400" u="none" cap="none" strike="sngStrike">
                  <a:solidFill>
                    <a:srgbClr val="FFFFFF"/>
                  </a:solidFill>
                  <a:latin typeface="Montserrat"/>
                  <a:ea typeface="Montserrat"/>
                  <a:cs typeface="Montserrat"/>
                  <a:sym typeface="Montserrat"/>
                </a:rPr>
                <a:t>RGB: 244, 205, 48</a:t>
              </a:r>
              <a:endParaRPr sz="2400" strike="sngStrike">
                <a:solidFill>
                  <a:srgbClr val="FFFFFF"/>
                </a:solidFill>
                <a:latin typeface="Montserrat"/>
                <a:ea typeface="Montserrat"/>
                <a:cs typeface="Montserrat"/>
                <a:sym typeface="Montserrat"/>
              </a:endParaRPr>
            </a:p>
            <a:p>
              <a:pPr indent="0" lvl="0" marL="0" marR="0" rtl="0" algn="l">
                <a:lnSpc>
                  <a:spcPct val="120000"/>
                </a:lnSpc>
                <a:spcBef>
                  <a:spcPts val="0"/>
                </a:spcBef>
                <a:spcAft>
                  <a:spcPts val="0"/>
                </a:spcAft>
                <a:buClr>
                  <a:srgbClr val="53585F"/>
                </a:buClr>
                <a:buFont typeface="Arial"/>
                <a:buNone/>
              </a:pPr>
              <a:r>
                <a:rPr b="0" i="0" lang="en-GB" sz="2400" u="none" cap="none" strike="sngStrike">
                  <a:solidFill>
                    <a:srgbClr val="FFFFFF"/>
                  </a:solidFill>
                  <a:latin typeface="Montserrat"/>
                  <a:ea typeface="Montserrat"/>
                  <a:cs typeface="Montserrat"/>
                  <a:sym typeface="Montserrat"/>
                </a:rPr>
                <a:t>HEX: f4cd30</a:t>
              </a:r>
              <a:endParaRPr sz="2400" strike="sngStrike">
                <a:solidFill>
                  <a:srgbClr val="FFFFFF"/>
                </a:solidFill>
                <a:latin typeface="Montserrat"/>
                <a:ea typeface="Montserrat"/>
                <a:cs typeface="Montserrat"/>
                <a:sym typeface="Montserrat"/>
              </a:endParaRPr>
            </a:p>
          </p:txBody>
        </p:sp>
        <p:sp>
          <p:nvSpPr>
            <p:cNvPr id="562" name="Google Shape;562;p24"/>
            <p:cNvSpPr/>
            <p:nvPr/>
          </p:nvSpPr>
          <p:spPr>
            <a:xfrm>
              <a:off x="14890949" y="15988021"/>
              <a:ext cx="1905600" cy="1714800"/>
            </a:xfrm>
            <a:prstGeom prst="rect">
              <a:avLst/>
            </a:prstGeom>
            <a:solidFill>
              <a:srgbClr val="6F9A48"/>
            </a:solidFill>
            <a:ln>
              <a:noFill/>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563" name="Google Shape;563;p24"/>
            <p:cNvSpPr/>
            <p:nvPr/>
          </p:nvSpPr>
          <p:spPr>
            <a:xfrm>
              <a:off x="16955066" y="15967488"/>
              <a:ext cx="5964000" cy="1494000"/>
            </a:xfrm>
            <a:prstGeom prst="rect">
              <a:avLst/>
            </a:prstGeom>
            <a:noFill/>
            <a:ln>
              <a:noFill/>
            </a:ln>
          </p:spPr>
          <p:txBody>
            <a:bodyPr anchorCtr="0" anchor="t" bIns="73700" lIns="73700" spcFirstLastPara="1" rIns="73700" wrap="square" tIns="73700">
              <a:noAutofit/>
            </a:bodyPr>
            <a:lstStyle/>
            <a:p>
              <a:pPr indent="0" lvl="0" marL="0" marR="0" rtl="0" algn="l">
                <a:lnSpc>
                  <a:spcPct val="120000"/>
                </a:lnSpc>
                <a:spcBef>
                  <a:spcPts val="0"/>
                </a:spcBef>
                <a:spcAft>
                  <a:spcPts val="0"/>
                </a:spcAft>
                <a:buClr>
                  <a:srgbClr val="53585F"/>
                </a:buClr>
                <a:buFont typeface="Arial"/>
                <a:buNone/>
              </a:pPr>
              <a:r>
                <a:rPr b="1" i="0" lang="en-GB" sz="2400" u="none" cap="none" strike="sngStrike">
                  <a:solidFill>
                    <a:srgbClr val="FFFFFF"/>
                  </a:solidFill>
                  <a:latin typeface="Montserrat"/>
                  <a:ea typeface="Montserrat"/>
                  <a:cs typeface="Montserrat"/>
                  <a:sym typeface="Montserrat"/>
                </a:rPr>
                <a:t>AVOCADO (for digital only)</a:t>
              </a:r>
              <a:endParaRPr sz="2400" strike="sngStrike">
                <a:solidFill>
                  <a:srgbClr val="FFFFFF"/>
                </a:solidFill>
                <a:latin typeface="Montserrat"/>
                <a:ea typeface="Montserrat"/>
                <a:cs typeface="Montserrat"/>
                <a:sym typeface="Montserrat"/>
              </a:endParaRPr>
            </a:p>
            <a:p>
              <a:pPr indent="0" lvl="0" marL="0" marR="0" rtl="0" algn="l">
                <a:lnSpc>
                  <a:spcPct val="120000"/>
                </a:lnSpc>
                <a:spcBef>
                  <a:spcPts val="0"/>
                </a:spcBef>
                <a:spcAft>
                  <a:spcPts val="0"/>
                </a:spcAft>
                <a:buClr>
                  <a:srgbClr val="53585F"/>
                </a:buClr>
                <a:buFont typeface="Arial"/>
                <a:buNone/>
              </a:pPr>
              <a:r>
                <a:rPr b="0" i="0" lang="en-GB" sz="2400" u="none" cap="none" strike="sngStrike">
                  <a:solidFill>
                    <a:srgbClr val="FFFFFF"/>
                  </a:solidFill>
                  <a:latin typeface="Montserrat"/>
                  <a:ea typeface="Montserrat"/>
                  <a:cs typeface="Montserrat"/>
                  <a:sym typeface="Montserrat"/>
                </a:rPr>
                <a:t>RGB: 255, 255, 255</a:t>
              </a:r>
              <a:endParaRPr sz="2400" strike="sngStrike">
                <a:solidFill>
                  <a:srgbClr val="FFFFFF"/>
                </a:solidFill>
                <a:latin typeface="Montserrat"/>
                <a:ea typeface="Montserrat"/>
                <a:cs typeface="Montserrat"/>
                <a:sym typeface="Montserrat"/>
              </a:endParaRPr>
            </a:p>
            <a:p>
              <a:pPr indent="0" lvl="0" marL="0" marR="0" rtl="0" algn="l">
                <a:lnSpc>
                  <a:spcPct val="120000"/>
                </a:lnSpc>
                <a:spcBef>
                  <a:spcPts val="0"/>
                </a:spcBef>
                <a:spcAft>
                  <a:spcPts val="0"/>
                </a:spcAft>
                <a:buClr>
                  <a:srgbClr val="53585F"/>
                </a:buClr>
                <a:buFont typeface="Arial"/>
                <a:buNone/>
              </a:pPr>
              <a:r>
                <a:rPr b="0" i="0" lang="en-GB" sz="2400" u="none" cap="none" strike="sngStrike">
                  <a:solidFill>
                    <a:srgbClr val="FFFFFF"/>
                  </a:solidFill>
                  <a:latin typeface="Montserrat"/>
                  <a:ea typeface="Montserrat"/>
                  <a:cs typeface="Montserrat"/>
                  <a:sym typeface="Montserrat"/>
                </a:rPr>
                <a:t>HEX: 6f9a48</a:t>
              </a:r>
              <a:endParaRPr sz="2400" strike="sngStrike">
                <a:solidFill>
                  <a:srgbClr val="FFFFFF"/>
                </a:solidFill>
                <a:latin typeface="Montserrat"/>
                <a:ea typeface="Montserrat"/>
                <a:cs typeface="Montserrat"/>
                <a:sym typeface="Montserrat"/>
              </a:endParaRPr>
            </a:p>
          </p:txBody>
        </p:sp>
        <p:sp>
          <p:nvSpPr>
            <p:cNvPr id="564" name="Google Shape;564;p24"/>
            <p:cNvSpPr/>
            <p:nvPr/>
          </p:nvSpPr>
          <p:spPr>
            <a:xfrm>
              <a:off x="24095277" y="7736736"/>
              <a:ext cx="1905600" cy="1714800"/>
            </a:xfrm>
            <a:prstGeom prst="rect">
              <a:avLst/>
            </a:prstGeom>
            <a:solidFill>
              <a:srgbClr val="7FBEC6"/>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565" name="Google Shape;565;p24"/>
            <p:cNvSpPr/>
            <p:nvPr/>
          </p:nvSpPr>
          <p:spPr>
            <a:xfrm>
              <a:off x="24095277" y="16006863"/>
              <a:ext cx="1905600" cy="1714800"/>
            </a:xfrm>
            <a:prstGeom prst="rect">
              <a:avLst/>
            </a:prstGeom>
            <a:solidFill>
              <a:srgbClr val="4198D3"/>
            </a:solidFill>
            <a:ln>
              <a:noFill/>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566" name="Google Shape;566;p24"/>
            <p:cNvSpPr/>
            <p:nvPr/>
          </p:nvSpPr>
          <p:spPr>
            <a:xfrm>
              <a:off x="24095277" y="9949242"/>
              <a:ext cx="1905600" cy="1714800"/>
            </a:xfrm>
            <a:prstGeom prst="rect">
              <a:avLst/>
            </a:prstGeom>
            <a:solidFill>
              <a:srgbClr val="CA483C"/>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567" name="Google Shape;567;p24"/>
            <p:cNvSpPr/>
            <p:nvPr/>
          </p:nvSpPr>
          <p:spPr>
            <a:xfrm>
              <a:off x="26159400" y="7619575"/>
              <a:ext cx="4741500" cy="19491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rgbClr val="53585F"/>
                </a:buClr>
                <a:buFont typeface="Arial"/>
                <a:buNone/>
              </a:pPr>
              <a:r>
                <a:rPr b="1" i="0" lang="en-GB" sz="2400" u="none" cap="none" strike="noStrike">
                  <a:solidFill>
                    <a:srgbClr val="FFFFFF"/>
                  </a:solidFill>
                  <a:latin typeface="Montserrat"/>
                  <a:ea typeface="Montserrat"/>
                  <a:cs typeface="Montserrat"/>
                  <a:sym typeface="Montserrat"/>
                </a:rPr>
                <a:t>TURQUOISE SEA</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PMS: 5503</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CMYK: 29, 0, 10, 14</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RGB: 127, 190, 198</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HEX: 7fbec6</a:t>
              </a:r>
              <a:endParaRPr sz="2400">
                <a:solidFill>
                  <a:srgbClr val="FFFFFF"/>
                </a:solidFill>
                <a:latin typeface="Montserrat"/>
                <a:ea typeface="Montserrat"/>
                <a:cs typeface="Montserrat"/>
                <a:sym typeface="Montserrat"/>
              </a:endParaRPr>
            </a:p>
          </p:txBody>
        </p:sp>
        <p:sp>
          <p:nvSpPr>
            <p:cNvPr id="568" name="Google Shape;568;p24"/>
            <p:cNvSpPr/>
            <p:nvPr/>
          </p:nvSpPr>
          <p:spPr>
            <a:xfrm>
              <a:off x="26159394" y="15969186"/>
              <a:ext cx="3462000" cy="1494000"/>
            </a:xfrm>
            <a:prstGeom prst="rect">
              <a:avLst/>
            </a:prstGeom>
            <a:noFill/>
            <a:ln>
              <a:noFill/>
            </a:ln>
          </p:spPr>
          <p:txBody>
            <a:bodyPr anchorCtr="0" anchor="t" bIns="73700" lIns="73700" spcFirstLastPara="1" rIns="73700" wrap="square" tIns="73700">
              <a:noAutofit/>
            </a:bodyPr>
            <a:lstStyle/>
            <a:p>
              <a:pPr indent="0" lvl="0" marL="0" marR="0" rtl="0" algn="l">
                <a:lnSpc>
                  <a:spcPct val="120000"/>
                </a:lnSpc>
                <a:spcBef>
                  <a:spcPts val="0"/>
                </a:spcBef>
                <a:spcAft>
                  <a:spcPts val="0"/>
                </a:spcAft>
                <a:buClr>
                  <a:srgbClr val="53585F"/>
                </a:buClr>
                <a:buFont typeface="Arial"/>
                <a:buNone/>
              </a:pPr>
              <a:r>
                <a:rPr b="1" i="0" lang="en-GB" sz="2400" u="none" cap="none" strike="sngStrike">
                  <a:solidFill>
                    <a:srgbClr val="FFFFFF"/>
                  </a:solidFill>
                  <a:latin typeface="Montserrat"/>
                  <a:ea typeface="Montserrat"/>
                  <a:cs typeface="Montserrat"/>
                  <a:sym typeface="Montserrat"/>
                </a:rPr>
                <a:t>SEA PORT</a:t>
              </a:r>
              <a:endParaRPr sz="2400" strike="sngStrike">
                <a:solidFill>
                  <a:srgbClr val="FFFFFF"/>
                </a:solidFill>
                <a:latin typeface="Montserrat"/>
                <a:ea typeface="Montserrat"/>
                <a:cs typeface="Montserrat"/>
                <a:sym typeface="Montserrat"/>
              </a:endParaRPr>
            </a:p>
            <a:p>
              <a:pPr indent="0" lvl="0" marL="0" marR="0" rtl="0" algn="l">
                <a:lnSpc>
                  <a:spcPct val="120000"/>
                </a:lnSpc>
                <a:spcBef>
                  <a:spcPts val="0"/>
                </a:spcBef>
                <a:spcAft>
                  <a:spcPts val="0"/>
                </a:spcAft>
                <a:buClr>
                  <a:srgbClr val="53585F"/>
                </a:buClr>
                <a:buFont typeface="Arial"/>
                <a:buNone/>
              </a:pPr>
              <a:r>
                <a:rPr b="0" i="0" lang="en-GB" sz="2400" u="none" cap="none" strike="sngStrike">
                  <a:solidFill>
                    <a:srgbClr val="FFFFFF"/>
                  </a:solidFill>
                  <a:latin typeface="Montserrat"/>
                  <a:ea typeface="Montserrat"/>
                  <a:cs typeface="Montserrat"/>
                  <a:sym typeface="Montserrat"/>
                </a:rPr>
                <a:t>RGB: 65, 152, 211</a:t>
              </a:r>
              <a:endParaRPr sz="2400" strike="sngStrike">
                <a:solidFill>
                  <a:srgbClr val="FFFFFF"/>
                </a:solidFill>
                <a:latin typeface="Montserrat"/>
                <a:ea typeface="Montserrat"/>
                <a:cs typeface="Montserrat"/>
                <a:sym typeface="Montserrat"/>
              </a:endParaRPr>
            </a:p>
            <a:p>
              <a:pPr indent="0" lvl="0" marL="0" marR="0" rtl="0" algn="l">
                <a:lnSpc>
                  <a:spcPct val="120000"/>
                </a:lnSpc>
                <a:spcBef>
                  <a:spcPts val="0"/>
                </a:spcBef>
                <a:spcAft>
                  <a:spcPts val="0"/>
                </a:spcAft>
                <a:buClr>
                  <a:srgbClr val="53585F"/>
                </a:buClr>
                <a:buFont typeface="Arial"/>
                <a:buNone/>
              </a:pPr>
              <a:r>
                <a:rPr b="0" i="0" lang="en-GB" sz="2400" u="none" cap="none" strike="sngStrike">
                  <a:solidFill>
                    <a:srgbClr val="FFFFFF"/>
                  </a:solidFill>
                  <a:latin typeface="Montserrat"/>
                  <a:ea typeface="Montserrat"/>
                  <a:cs typeface="Montserrat"/>
                  <a:sym typeface="Montserrat"/>
                </a:rPr>
                <a:t>HEX: 4198d3</a:t>
              </a:r>
              <a:endParaRPr sz="2400" strike="sngStrike">
                <a:solidFill>
                  <a:srgbClr val="FFFFFF"/>
                </a:solidFill>
                <a:latin typeface="Montserrat"/>
                <a:ea typeface="Montserrat"/>
                <a:cs typeface="Montserrat"/>
                <a:sym typeface="Montserrat"/>
              </a:endParaRPr>
            </a:p>
          </p:txBody>
        </p:sp>
        <p:sp>
          <p:nvSpPr>
            <p:cNvPr id="569" name="Google Shape;569;p24"/>
            <p:cNvSpPr/>
            <p:nvPr/>
          </p:nvSpPr>
          <p:spPr>
            <a:xfrm>
              <a:off x="26159400" y="9832092"/>
              <a:ext cx="5080800" cy="19491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rgbClr val="53585F"/>
                </a:buClr>
                <a:buFont typeface="Arial"/>
                <a:buNone/>
              </a:pPr>
              <a:r>
                <a:rPr b="1" i="0" lang="en-GB" sz="2400" u="none" cap="none" strike="noStrike">
                  <a:solidFill>
                    <a:srgbClr val="FFFFFF"/>
                  </a:solidFill>
                  <a:latin typeface="Montserrat"/>
                  <a:ea typeface="Montserrat"/>
                  <a:cs typeface="Montserrat"/>
                  <a:sym typeface="Montserrat"/>
                </a:rPr>
                <a:t>SUNSET</a:t>
              </a:r>
              <a:endParaRPr b="1"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PMS: 1935</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CMYK: 0, 83, 80, 10</a:t>
              </a:r>
              <a:endParaRPr b="0" i="0" sz="24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RGB: 218, 75, 57</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HEX: da4b39</a:t>
              </a:r>
              <a:endParaRPr sz="2400">
                <a:solidFill>
                  <a:srgbClr val="FFFFFF"/>
                </a:solidFill>
                <a:latin typeface="Montserrat"/>
                <a:ea typeface="Montserrat"/>
                <a:cs typeface="Montserrat"/>
                <a:sym typeface="Montserrat"/>
              </a:endParaRPr>
            </a:p>
          </p:txBody>
        </p:sp>
        <p:sp>
          <p:nvSpPr>
            <p:cNvPr id="570" name="Google Shape;570;p24"/>
            <p:cNvSpPr/>
            <p:nvPr/>
          </p:nvSpPr>
          <p:spPr>
            <a:xfrm>
              <a:off x="24095277" y="14115335"/>
              <a:ext cx="1905600" cy="1714800"/>
            </a:xfrm>
            <a:prstGeom prst="rect">
              <a:avLst/>
            </a:prstGeom>
            <a:solidFill>
              <a:srgbClr val="8966A0"/>
            </a:solidFill>
            <a:ln>
              <a:noFill/>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571" name="Google Shape;571;p24"/>
            <p:cNvSpPr/>
            <p:nvPr/>
          </p:nvSpPr>
          <p:spPr>
            <a:xfrm>
              <a:off x="26159394" y="14094801"/>
              <a:ext cx="6026400" cy="1494000"/>
            </a:xfrm>
            <a:prstGeom prst="rect">
              <a:avLst/>
            </a:prstGeom>
            <a:noFill/>
            <a:ln>
              <a:noFill/>
            </a:ln>
          </p:spPr>
          <p:txBody>
            <a:bodyPr anchorCtr="0" anchor="t" bIns="73700" lIns="73700" spcFirstLastPara="1" rIns="73700" wrap="square" tIns="73700">
              <a:noAutofit/>
            </a:bodyPr>
            <a:lstStyle/>
            <a:p>
              <a:pPr indent="0" lvl="0" marL="0" marR="0" rtl="0" algn="l">
                <a:lnSpc>
                  <a:spcPct val="120000"/>
                </a:lnSpc>
                <a:spcBef>
                  <a:spcPts val="0"/>
                </a:spcBef>
                <a:spcAft>
                  <a:spcPts val="0"/>
                </a:spcAft>
                <a:buClr>
                  <a:srgbClr val="53585F"/>
                </a:buClr>
                <a:buFont typeface="Arial"/>
                <a:buNone/>
              </a:pPr>
              <a:r>
                <a:rPr b="1" i="0" lang="en-GB" sz="2400" u="none" cap="none" strike="sngStrike">
                  <a:solidFill>
                    <a:srgbClr val="FFFFFF"/>
                  </a:solidFill>
                  <a:latin typeface="Montserrat"/>
                  <a:ea typeface="Montserrat"/>
                  <a:cs typeface="Montserrat"/>
                  <a:sym typeface="Montserrat"/>
                </a:rPr>
                <a:t>AMETHYST (for digital only)</a:t>
              </a:r>
              <a:endParaRPr sz="2400" strike="sngStrike">
                <a:solidFill>
                  <a:srgbClr val="FFFFFF"/>
                </a:solidFill>
                <a:latin typeface="Montserrat"/>
                <a:ea typeface="Montserrat"/>
                <a:cs typeface="Montserrat"/>
                <a:sym typeface="Montserrat"/>
              </a:endParaRPr>
            </a:p>
            <a:p>
              <a:pPr indent="0" lvl="0" marL="0" marR="0" rtl="0" algn="l">
                <a:lnSpc>
                  <a:spcPct val="120000"/>
                </a:lnSpc>
                <a:spcBef>
                  <a:spcPts val="0"/>
                </a:spcBef>
                <a:spcAft>
                  <a:spcPts val="0"/>
                </a:spcAft>
                <a:buClr>
                  <a:srgbClr val="53585F"/>
                </a:buClr>
                <a:buFont typeface="Arial"/>
                <a:buNone/>
              </a:pPr>
              <a:r>
                <a:rPr b="0" i="0" lang="en-GB" sz="2400" u="none" cap="none" strike="sngStrike">
                  <a:solidFill>
                    <a:srgbClr val="FFFFFF"/>
                  </a:solidFill>
                  <a:latin typeface="Montserrat"/>
                  <a:ea typeface="Montserrat"/>
                  <a:cs typeface="Montserrat"/>
                  <a:sym typeface="Montserrat"/>
                </a:rPr>
                <a:t>RGB: 137, 102, 160</a:t>
              </a:r>
              <a:endParaRPr sz="2400" strike="sngStrike">
                <a:solidFill>
                  <a:srgbClr val="FFFFFF"/>
                </a:solidFill>
                <a:latin typeface="Montserrat"/>
                <a:ea typeface="Montserrat"/>
                <a:cs typeface="Montserrat"/>
                <a:sym typeface="Montserrat"/>
              </a:endParaRPr>
            </a:p>
            <a:p>
              <a:pPr indent="0" lvl="0" marL="0" marR="0" rtl="0" algn="l">
                <a:lnSpc>
                  <a:spcPct val="120000"/>
                </a:lnSpc>
                <a:spcBef>
                  <a:spcPts val="0"/>
                </a:spcBef>
                <a:spcAft>
                  <a:spcPts val="0"/>
                </a:spcAft>
                <a:buClr>
                  <a:srgbClr val="53585F"/>
                </a:buClr>
                <a:buFont typeface="Arial"/>
                <a:buNone/>
              </a:pPr>
              <a:r>
                <a:rPr b="0" i="0" lang="en-GB" sz="2400" u="none" cap="none" strike="sngStrike">
                  <a:solidFill>
                    <a:srgbClr val="FFFFFF"/>
                  </a:solidFill>
                  <a:latin typeface="Montserrat"/>
                  <a:ea typeface="Montserrat"/>
                  <a:cs typeface="Montserrat"/>
                  <a:sym typeface="Montserrat"/>
                </a:rPr>
                <a:t>HEX: 8966a0</a:t>
              </a:r>
              <a:endParaRPr sz="2400" strike="sngStrike">
                <a:solidFill>
                  <a:srgbClr val="FFFFFF"/>
                </a:solidFill>
                <a:latin typeface="Montserrat"/>
                <a:ea typeface="Montserrat"/>
                <a:cs typeface="Montserrat"/>
                <a:sym typeface="Montserrat"/>
              </a:endParaRPr>
            </a:p>
          </p:txBody>
        </p:sp>
        <p:sp>
          <p:nvSpPr>
            <p:cNvPr id="572" name="Google Shape;572;p24"/>
            <p:cNvSpPr/>
            <p:nvPr/>
          </p:nvSpPr>
          <p:spPr>
            <a:xfrm>
              <a:off x="5563317" y="6415318"/>
              <a:ext cx="4678800" cy="638400"/>
            </a:xfrm>
            <a:prstGeom prst="rect">
              <a:avLst/>
            </a:prstGeom>
            <a:noFill/>
            <a:ln>
              <a:noFill/>
            </a:ln>
          </p:spPr>
          <p:txBody>
            <a:bodyPr anchorCtr="0" anchor="t" bIns="73700" lIns="73700" spcFirstLastPara="1" rIns="73700" wrap="square" tIns="73700">
              <a:noAutofit/>
            </a:bodyPr>
            <a:lstStyle/>
            <a:p>
              <a:pPr indent="0" lvl="0" marL="0" marR="0" rtl="0" algn="l">
                <a:lnSpc>
                  <a:spcPct val="120000"/>
                </a:lnSpc>
                <a:spcBef>
                  <a:spcPts val="0"/>
                </a:spcBef>
                <a:spcAft>
                  <a:spcPts val="0"/>
                </a:spcAft>
                <a:buClr>
                  <a:srgbClr val="53585F"/>
                </a:buClr>
                <a:buFont typeface="Arial"/>
                <a:buNone/>
              </a:pPr>
              <a:r>
                <a:rPr b="1" i="0" lang="en-GB" sz="3600" u="none" cap="none" strike="noStrike">
                  <a:solidFill>
                    <a:srgbClr val="FFFFFF"/>
                  </a:solidFill>
                  <a:latin typeface="Montserrat"/>
                  <a:ea typeface="Montserrat"/>
                  <a:cs typeface="Montserrat"/>
                  <a:sym typeface="Montserrat"/>
                </a:rPr>
                <a:t>Primary Colors</a:t>
              </a:r>
              <a:endParaRPr sz="3600">
                <a:solidFill>
                  <a:srgbClr val="FFFFFF"/>
                </a:solidFill>
                <a:latin typeface="Montserrat"/>
                <a:ea typeface="Montserrat"/>
                <a:cs typeface="Montserrat"/>
                <a:sym typeface="Montserrat"/>
              </a:endParaRPr>
            </a:p>
          </p:txBody>
        </p:sp>
        <p:sp>
          <p:nvSpPr>
            <p:cNvPr id="573" name="Google Shape;573;p24"/>
            <p:cNvSpPr/>
            <p:nvPr/>
          </p:nvSpPr>
          <p:spPr>
            <a:xfrm>
              <a:off x="14798777" y="6415325"/>
              <a:ext cx="7642500" cy="638400"/>
            </a:xfrm>
            <a:prstGeom prst="rect">
              <a:avLst/>
            </a:prstGeom>
            <a:noFill/>
            <a:ln>
              <a:noFill/>
            </a:ln>
          </p:spPr>
          <p:txBody>
            <a:bodyPr anchorCtr="0" anchor="t" bIns="73700" lIns="73700" spcFirstLastPara="1" rIns="73700" wrap="square" tIns="73700">
              <a:noAutofit/>
            </a:bodyPr>
            <a:lstStyle/>
            <a:p>
              <a:pPr indent="0" lvl="0" marL="0" marR="0" rtl="0" algn="l">
                <a:lnSpc>
                  <a:spcPct val="120000"/>
                </a:lnSpc>
                <a:spcBef>
                  <a:spcPts val="0"/>
                </a:spcBef>
                <a:spcAft>
                  <a:spcPts val="0"/>
                </a:spcAft>
                <a:buClr>
                  <a:srgbClr val="53585F"/>
                </a:buClr>
                <a:buFont typeface="Arial"/>
                <a:buNone/>
              </a:pPr>
              <a:r>
                <a:rPr b="1" lang="en-GB" sz="3600">
                  <a:solidFill>
                    <a:srgbClr val="FFFFFF"/>
                  </a:solidFill>
                  <a:latin typeface="Montserrat"/>
                  <a:ea typeface="Montserrat"/>
                  <a:cs typeface="Montserrat"/>
                  <a:sym typeface="Montserrat"/>
                </a:rPr>
                <a:t>Accent Palette Colors</a:t>
              </a:r>
              <a:endParaRPr sz="3600">
                <a:solidFill>
                  <a:srgbClr val="FFFFFF"/>
                </a:solidFill>
                <a:latin typeface="Montserrat"/>
                <a:ea typeface="Montserrat"/>
                <a:cs typeface="Montserrat"/>
                <a:sym typeface="Montserrat"/>
              </a:endParaRPr>
            </a:p>
          </p:txBody>
        </p:sp>
      </p:grpSp>
      <p:sp>
        <p:nvSpPr>
          <p:cNvPr id="574" name="Google Shape;574;p24"/>
          <p:cNvSpPr/>
          <p:nvPr/>
        </p:nvSpPr>
        <p:spPr>
          <a:xfrm>
            <a:off x="14369194" y="12720400"/>
            <a:ext cx="1733400" cy="1733400"/>
          </a:xfrm>
          <a:prstGeom prst="noSmoking">
            <a:avLst>
              <a:gd fmla="val 1875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4"/>
          <p:cNvSpPr/>
          <p:nvPr/>
        </p:nvSpPr>
        <p:spPr>
          <a:xfrm>
            <a:off x="14369194" y="14616675"/>
            <a:ext cx="1733400" cy="1733400"/>
          </a:xfrm>
          <a:prstGeom prst="noSmoking">
            <a:avLst>
              <a:gd fmla="val 1875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4"/>
          <p:cNvSpPr/>
          <p:nvPr/>
        </p:nvSpPr>
        <p:spPr>
          <a:xfrm>
            <a:off x="23589394" y="12720400"/>
            <a:ext cx="1733400" cy="1733400"/>
          </a:xfrm>
          <a:prstGeom prst="noSmoking">
            <a:avLst>
              <a:gd fmla="val 1875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a:off x="23589394" y="14616675"/>
            <a:ext cx="1733400" cy="1733400"/>
          </a:xfrm>
          <a:prstGeom prst="noSmoking">
            <a:avLst>
              <a:gd fmla="val 1875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txBox="1"/>
          <p:nvPr/>
        </p:nvSpPr>
        <p:spPr>
          <a:xfrm>
            <a:off x="696125" y="875650"/>
            <a:ext cx="29115000" cy="1568400"/>
          </a:xfrm>
          <a:prstGeom prst="rect">
            <a:avLst/>
          </a:prstGeom>
          <a:noFill/>
          <a:ln>
            <a:noFill/>
          </a:ln>
        </p:spPr>
        <p:txBody>
          <a:bodyPr anchorCtr="0" anchor="b" bIns="0" lIns="0" spcFirstLastPara="1" rIns="91425" wrap="square" tIns="91425">
            <a:noAutofit/>
          </a:bodyPr>
          <a:lstStyle/>
          <a:p>
            <a:pPr indent="0" lvl="0" marL="0" rtl="0" algn="l">
              <a:spcBef>
                <a:spcPts val="0"/>
              </a:spcBef>
              <a:spcAft>
                <a:spcPts val="0"/>
              </a:spcAft>
              <a:buNone/>
            </a:pPr>
            <a:r>
              <a:rPr b="1" lang="en-GB" sz="8200">
                <a:solidFill>
                  <a:srgbClr val="FFFFFF"/>
                </a:solidFill>
                <a:latin typeface="Montserrat"/>
                <a:ea typeface="Montserrat"/>
                <a:cs typeface="Montserrat"/>
                <a:sym typeface="Montserrat"/>
              </a:rPr>
              <a:t>NYU Abu Dhabi Primary &amp; Accent Color Palettes</a:t>
            </a:r>
            <a:endParaRPr b="1" sz="8200">
              <a:solidFill>
                <a:srgbClr val="FFFFFF"/>
              </a:solidFill>
              <a:latin typeface="Montserrat"/>
              <a:ea typeface="Montserrat"/>
              <a:cs typeface="Montserrat"/>
              <a:sym typeface="Montserrat"/>
            </a:endParaRPr>
          </a:p>
        </p:txBody>
      </p:sp>
      <p:sp>
        <p:nvSpPr>
          <p:cNvPr id="579" name="Google Shape;579;p24"/>
          <p:cNvSpPr txBox="1"/>
          <p:nvPr/>
        </p:nvSpPr>
        <p:spPr>
          <a:xfrm>
            <a:off x="-13795400" y="6036000"/>
            <a:ext cx="13266900" cy="3725400"/>
          </a:xfrm>
          <a:prstGeom prst="rect">
            <a:avLst/>
          </a:prstGeom>
          <a:solidFill>
            <a:schemeClr val="accent2"/>
          </a:solidFill>
          <a:ln>
            <a:noFill/>
          </a:ln>
        </p:spPr>
        <p:txBody>
          <a:bodyPr anchorCtr="0" anchor="t" bIns="91425" lIns="360000" spcFirstLastPara="1" rIns="540000" wrap="square" tIns="270000">
            <a:noAutofit/>
          </a:bodyPr>
          <a:lstStyle/>
          <a:p>
            <a:pPr indent="0" lvl="0" marL="0" rtl="0" algn="l">
              <a:spcBef>
                <a:spcPts val="0"/>
              </a:spcBef>
              <a:spcAft>
                <a:spcPts val="0"/>
              </a:spcAft>
              <a:buNone/>
            </a:pPr>
            <a:r>
              <a:rPr b="1" lang="en-GB" sz="4800">
                <a:solidFill>
                  <a:srgbClr val="FFFFFF"/>
                </a:solidFill>
                <a:latin typeface="IBM Plex Sans"/>
                <a:ea typeface="IBM Plex Sans"/>
                <a:cs typeface="IBM Plex Sans"/>
                <a:sym typeface="IBM Plex Sans"/>
              </a:rPr>
              <a:t>THIS SLIDE IS FOR REFERENCE ONLY. ALL “NYUAD COLORS” ARE SETUP AS CUSTOM COLORS WITHIN THE PRESENTATION TEMPLATE.</a:t>
            </a:r>
            <a:endParaRPr b="1" sz="4800">
              <a:solidFill>
                <a:srgbClr val="FFFFFF"/>
              </a:solidFill>
              <a:latin typeface="IBM Plex Sans"/>
              <a:ea typeface="IBM Plex Sans"/>
              <a:cs typeface="IBM Plex Sans"/>
              <a:sym typeface="IBM Plex Sans"/>
            </a:endParaRPr>
          </a:p>
        </p:txBody>
      </p:sp>
      <p:sp>
        <p:nvSpPr>
          <p:cNvPr id="580" name="Google Shape;580;p24"/>
          <p:cNvSpPr txBox="1"/>
          <p:nvPr/>
        </p:nvSpPr>
        <p:spPr>
          <a:xfrm>
            <a:off x="-13795400" y="4467600"/>
            <a:ext cx="132669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THIS TEMPLATE</a:t>
            </a:r>
            <a:endParaRPr b="1" sz="6000">
              <a:solidFill>
                <a:srgbClr val="FFFFFF"/>
              </a:solidFill>
              <a:latin typeface="IBM Plex Sans"/>
              <a:ea typeface="IBM Plex Sans"/>
              <a:cs typeface="IBM Plex Sans"/>
              <a:sym typeface="IBM Plex Sans"/>
            </a:endParaRPr>
          </a:p>
        </p:txBody>
      </p:sp>
      <p:sp>
        <p:nvSpPr>
          <p:cNvPr id="581" name="Google Shape;581;p24"/>
          <p:cNvSpPr/>
          <p:nvPr/>
        </p:nvSpPr>
        <p:spPr>
          <a:xfrm>
            <a:off x="14203654" y="11369350"/>
            <a:ext cx="15288300" cy="638400"/>
          </a:xfrm>
          <a:prstGeom prst="rect">
            <a:avLst/>
          </a:prstGeom>
          <a:noFill/>
          <a:ln>
            <a:noFill/>
          </a:ln>
        </p:spPr>
        <p:txBody>
          <a:bodyPr anchorCtr="0" anchor="t" bIns="73700" lIns="73700" spcFirstLastPara="1" rIns="73700" wrap="square" tIns="73700">
            <a:noAutofit/>
          </a:bodyPr>
          <a:lstStyle/>
          <a:p>
            <a:pPr indent="0" lvl="0" marL="0" marR="0" rtl="0" algn="l">
              <a:lnSpc>
                <a:spcPct val="120000"/>
              </a:lnSpc>
              <a:spcBef>
                <a:spcPts val="0"/>
              </a:spcBef>
              <a:spcAft>
                <a:spcPts val="0"/>
              </a:spcAft>
              <a:buClr>
                <a:srgbClr val="53585F"/>
              </a:buClr>
              <a:buFont typeface="Arial"/>
              <a:buNone/>
            </a:pPr>
            <a:r>
              <a:rPr b="1" lang="en-GB" sz="3600">
                <a:solidFill>
                  <a:srgbClr val="FFFFFF"/>
                </a:solidFill>
                <a:latin typeface="Montserrat"/>
                <a:ea typeface="Montserrat"/>
                <a:cs typeface="Montserrat"/>
                <a:sym typeface="Montserrat"/>
              </a:rPr>
              <a:t>Retired Color</a:t>
            </a:r>
            <a:r>
              <a:rPr b="1" lang="en-GB" sz="3600">
                <a:solidFill>
                  <a:srgbClr val="FFFFFF"/>
                </a:solidFill>
                <a:latin typeface="Montserrat"/>
                <a:ea typeface="Montserrat"/>
                <a:cs typeface="Montserrat"/>
                <a:sym typeface="Montserrat"/>
              </a:rPr>
              <a:t> Palette (Do Not Use)</a:t>
            </a:r>
            <a:endParaRPr sz="3600">
              <a:solidFill>
                <a:srgbClr val="FFFFFF"/>
              </a:solidFill>
              <a:latin typeface="Montserrat"/>
              <a:ea typeface="Montserrat"/>
              <a:cs typeface="Montserrat"/>
              <a:sym typeface="Montserrat"/>
            </a:endParaRPr>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20319">
          <p15:clr>
            <a:schemeClr val="accent1"/>
          </p15:clr>
        </p15:guide>
        <p15:guide id="10" pos="2721">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 for Reference – Brand Guidelines – Violet Palette" showMasterSp="0">
  <p:cSld name="TITLE_1_2_3_1_1">
    <p:bg>
      <p:bgPr>
        <a:solidFill>
          <a:schemeClr val="dk1"/>
        </a:solidFill>
      </p:bgPr>
    </p:bg>
    <p:spTree>
      <p:nvGrpSpPr>
        <p:cNvPr id="582" name="Shape 582"/>
        <p:cNvGrpSpPr/>
        <p:nvPr/>
      </p:nvGrpSpPr>
      <p:grpSpPr>
        <a:xfrm>
          <a:off x="0" y="0"/>
          <a:ext cx="0" cy="0"/>
          <a:chOff x="0" y="0"/>
          <a:chExt cx="0" cy="0"/>
        </a:xfrm>
      </p:grpSpPr>
      <p:sp>
        <p:nvSpPr>
          <p:cNvPr id="583" name="Google Shape;583;p25"/>
          <p:cNvSpPr txBox="1"/>
          <p:nvPr>
            <p:ph idx="12" type="sldNum"/>
          </p:nvPr>
        </p:nvSpPr>
        <p:spPr>
          <a:xfrm>
            <a:off x="35316000" y="19699200"/>
            <a:ext cx="576000" cy="540000"/>
          </a:xfrm>
          <a:prstGeom prst="rect">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584" name="Google Shape;584;p25"/>
          <p:cNvSpPr txBox="1"/>
          <p:nvPr>
            <p:ph idx="1" type="subTitle"/>
          </p:nvPr>
        </p:nvSpPr>
        <p:spPr>
          <a:xfrm>
            <a:off x="696125" y="2443250"/>
            <a:ext cx="29115000" cy="6564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585" name="Google Shape;585;p25"/>
          <p:cNvSpPr txBox="1"/>
          <p:nvPr>
            <p:ph idx="2" type="body"/>
          </p:nvPr>
        </p:nvSpPr>
        <p:spPr>
          <a:xfrm>
            <a:off x="685800" y="19699200"/>
            <a:ext cx="14050800" cy="540000"/>
          </a:xfrm>
          <a:prstGeom prst="rect">
            <a:avLst/>
          </a:prstGeom>
          <a:noFill/>
          <a:ln cap="flat" cmpd="sng" w="19050">
            <a:solidFill>
              <a:srgbClr val="FFFFFF"/>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
        <p:nvSpPr>
          <p:cNvPr id="586" name="Google Shape;586;p25"/>
          <p:cNvSpPr txBox="1"/>
          <p:nvPr>
            <p:ph idx="3" type="body"/>
          </p:nvPr>
        </p:nvSpPr>
        <p:spPr>
          <a:xfrm>
            <a:off x="14736600" y="19699200"/>
            <a:ext cx="20579400" cy="54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pic>
        <p:nvPicPr>
          <p:cNvPr id="587" name="Google Shape;587;p25"/>
          <p:cNvPicPr preferRelativeResize="0"/>
          <p:nvPr/>
        </p:nvPicPr>
        <p:blipFill rotWithShape="1">
          <a:blip r:embed="rId2">
            <a:alphaModFix/>
          </a:blip>
          <a:srcRect b="45115" l="0" r="0" t="0"/>
          <a:stretch/>
        </p:blipFill>
        <p:spPr>
          <a:xfrm>
            <a:off x="29811200" y="762000"/>
            <a:ext cx="6002799" cy="1568350"/>
          </a:xfrm>
          <a:prstGeom prst="rect">
            <a:avLst/>
          </a:prstGeom>
          <a:noFill/>
          <a:ln>
            <a:noFill/>
          </a:ln>
        </p:spPr>
      </p:pic>
      <p:sp>
        <p:nvSpPr>
          <p:cNvPr id="588" name="Google Shape;588;p25"/>
          <p:cNvSpPr txBox="1"/>
          <p:nvPr/>
        </p:nvSpPr>
        <p:spPr>
          <a:xfrm>
            <a:off x="4320000" y="-5331250"/>
            <a:ext cx="27936000" cy="4747500"/>
          </a:xfrm>
          <a:prstGeom prst="rect">
            <a:avLst/>
          </a:prstGeom>
          <a:solidFill>
            <a:schemeClr val="accent2"/>
          </a:solidFill>
          <a:ln>
            <a:noFill/>
          </a:ln>
        </p:spPr>
        <p:txBody>
          <a:bodyPr anchorCtr="0" anchor="t" bIns="91425" lIns="720000" spcFirstLastPara="1" rIns="54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(View &gt; Guides &gt; Show Guides)</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chemeClr val="lt1"/>
                </a:solidFill>
                <a:latin typeface="IBM Plex Sans"/>
                <a:ea typeface="IBM Plex Sans"/>
                <a:cs typeface="IBM Plex Sans"/>
                <a:sym typeface="IBM Plex Sans"/>
              </a:rPr>
              <a:t>These colors are saved in the custom colors in the template</a:t>
            </a:r>
            <a:r>
              <a:rPr lang="en-GB" sz="4800">
                <a:solidFill>
                  <a:schemeClr val="lt1"/>
                </a:solidFill>
                <a:latin typeface="IBM Plex Sans"/>
                <a:ea typeface="IBM Plex Sans"/>
                <a:cs typeface="IBM Plex Sans"/>
                <a:sym typeface="IBM Plex Sans"/>
              </a:rPr>
              <a:t>.</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The violet palette is meant to further drive home the idea of “violet pride.” Using these various shades of violet help provide a strong sense of visual cohesion while creating a sense of harmony.</a:t>
            </a:r>
            <a:endParaRPr sz="4800">
              <a:solidFill>
                <a:srgbClr val="FFFFFF"/>
              </a:solidFill>
              <a:latin typeface="IBM Plex Sans"/>
              <a:ea typeface="IBM Plex Sans"/>
              <a:cs typeface="IBM Plex Sans"/>
              <a:sym typeface="IBM Plex Sans"/>
            </a:endParaRPr>
          </a:p>
        </p:txBody>
      </p:sp>
      <p:sp>
        <p:nvSpPr>
          <p:cNvPr id="589" name="Google Shape;589;p25"/>
          <p:cNvSpPr txBox="1"/>
          <p:nvPr/>
        </p:nvSpPr>
        <p:spPr>
          <a:xfrm>
            <a:off x="4320000" y="-6899660"/>
            <a:ext cx="279360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THIS TEMPLATE</a:t>
            </a:r>
            <a:endParaRPr b="1" sz="6000">
              <a:solidFill>
                <a:srgbClr val="FFFFFF"/>
              </a:solidFill>
              <a:latin typeface="IBM Plex Sans"/>
              <a:ea typeface="IBM Plex Sans"/>
              <a:cs typeface="IBM Plex Sans"/>
              <a:sym typeface="IBM Plex Sans"/>
            </a:endParaRPr>
          </a:p>
        </p:txBody>
      </p:sp>
      <p:sp>
        <p:nvSpPr>
          <p:cNvPr id="590" name="Google Shape;590;p25"/>
          <p:cNvSpPr/>
          <p:nvPr/>
        </p:nvSpPr>
        <p:spPr>
          <a:xfrm>
            <a:off x="5100066" y="6365136"/>
            <a:ext cx="1905600" cy="1714800"/>
          </a:xfrm>
          <a:prstGeom prst="rect">
            <a:avLst/>
          </a:prstGeom>
          <a:solidFill>
            <a:srgbClr val="57068C"/>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591" name="Google Shape;591;p25"/>
          <p:cNvSpPr/>
          <p:nvPr/>
        </p:nvSpPr>
        <p:spPr>
          <a:xfrm>
            <a:off x="5100066" y="8577651"/>
            <a:ext cx="1905600" cy="1714800"/>
          </a:xfrm>
          <a:prstGeom prst="rect">
            <a:avLst/>
          </a:prstGeom>
          <a:solidFill>
            <a:srgbClr val="000000"/>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592" name="Google Shape;592;p25"/>
          <p:cNvSpPr/>
          <p:nvPr/>
        </p:nvSpPr>
        <p:spPr>
          <a:xfrm>
            <a:off x="5081016" y="10907327"/>
            <a:ext cx="1905600" cy="1714800"/>
          </a:xfrm>
          <a:prstGeom prst="rect">
            <a:avLst/>
          </a:prstGeom>
          <a:solidFill>
            <a:srgbClr val="FFFFFF"/>
          </a:solidFill>
          <a:ln cap="flat" cmpd="sng" w="19050">
            <a:solidFill>
              <a:srgbClr val="000000"/>
            </a:solidFill>
            <a:prstDash val="solid"/>
            <a:miter lim="8000"/>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593" name="Google Shape;593;p25"/>
          <p:cNvSpPr/>
          <p:nvPr/>
        </p:nvSpPr>
        <p:spPr>
          <a:xfrm>
            <a:off x="7164194" y="6247975"/>
            <a:ext cx="4148400" cy="19491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rgbClr val="53585F"/>
              </a:buClr>
              <a:buFont typeface="Arial"/>
              <a:buNone/>
            </a:pPr>
            <a:r>
              <a:rPr b="1" i="0" lang="en-GB" sz="2400" u="none" cap="none" strike="noStrike">
                <a:solidFill>
                  <a:srgbClr val="FFFFFF"/>
                </a:solidFill>
                <a:latin typeface="Montserrat"/>
                <a:ea typeface="Montserrat"/>
                <a:cs typeface="Montserrat"/>
                <a:sym typeface="Montserrat"/>
              </a:rPr>
              <a:t>NYU Violet</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PMS: 2597</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CMYK: 85, 100, 0, 0</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RGB: 87, 6, 140</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HEX: 57068c</a:t>
            </a:r>
            <a:endParaRPr sz="2400">
              <a:solidFill>
                <a:srgbClr val="FFFFFF"/>
              </a:solidFill>
              <a:latin typeface="Montserrat"/>
              <a:ea typeface="Montserrat"/>
              <a:cs typeface="Montserrat"/>
              <a:sym typeface="Montserrat"/>
            </a:endParaRPr>
          </a:p>
        </p:txBody>
      </p:sp>
      <p:sp>
        <p:nvSpPr>
          <p:cNvPr id="594" name="Google Shape;594;p25"/>
          <p:cNvSpPr/>
          <p:nvPr/>
        </p:nvSpPr>
        <p:spPr>
          <a:xfrm>
            <a:off x="7164194" y="8460500"/>
            <a:ext cx="3918000" cy="19491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rgbClr val="53585F"/>
              </a:buClr>
              <a:buFont typeface="Arial"/>
              <a:buNone/>
            </a:pPr>
            <a:r>
              <a:rPr b="1" i="0" lang="en-GB" sz="2400" u="none" cap="none" strike="noStrike">
                <a:solidFill>
                  <a:srgbClr val="FFFFFF"/>
                </a:solidFill>
                <a:latin typeface="Montserrat"/>
                <a:ea typeface="Montserrat"/>
                <a:cs typeface="Montserrat"/>
                <a:sym typeface="Montserrat"/>
              </a:rPr>
              <a:t>Black</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PMS: K100</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CMYK: 0, 0, 0, 100</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RGB: 0,0,0</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HEX: 000000</a:t>
            </a:r>
            <a:endParaRPr sz="2400">
              <a:solidFill>
                <a:srgbClr val="FFFFFF"/>
              </a:solidFill>
              <a:latin typeface="Montserrat"/>
              <a:ea typeface="Montserrat"/>
              <a:cs typeface="Montserrat"/>
              <a:sym typeface="Montserrat"/>
            </a:endParaRPr>
          </a:p>
        </p:txBody>
      </p:sp>
      <p:sp>
        <p:nvSpPr>
          <p:cNvPr id="595" name="Google Shape;595;p25"/>
          <p:cNvSpPr/>
          <p:nvPr/>
        </p:nvSpPr>
        <p:spPr>
          <a:xfrm>
            <a:off x="7164194" y="10790172"/>
            <a:ext cx="3997200" cy="19491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rgbClr val="53585F"/>
              </a:buClr>
              <a:buFont typeface="Arial"/>
              <a:buNone/>
            </a:pPr>
            <a:r>
              <a:rPr b="1" i="0" lang="en-GB" sz="2400" u="none" cap="none" strike="noStrike">
                <a:solidFill>
                  <a:srgbClr val="FFFFFF"/>
                </a:solidFill>
                <a:latin typeface="Montserrat"/>
                <a:ea typeface="Montserrat"/>
                <a:cs typeface="Montserrat"/>
                <a:sym typeface="Montserrat"/>
              </a:rPr>
              <a:t>White</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PMS: N/A</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CMYK: 0, 0, 0, 0</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RGB: 255, 255, 255</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HEX: ffffff</a:t>
            </a:r>
            <a:endParaRPr sz="2400">
              <a:solidFill>
                <a:srgbClr val="FFFFFF"/>
              </a:solidFill>
              <a:latin typeface="Montserrat"/>
              <a:ea typeface="Montserrat"/>
              <a:cs typeface="Montserrat"/>
              <a:sym typeface="Montserrat"/>
            </a:endParaRPr>
          </a:p>
        </p:txBody>
      </p:sp>
      <p:sp>
        <p:nvSpPr>
          <p:cNvPr id="596" name="Google Shape;596;p25"/>
          <p:cNvSpPr/>
          <p:nvPr/>
        </p:nvSpPr>
        <p:spPr>
          <a:xfrm>
            <a:off x="14304393" y="6385161"/>
            <a:ext cx="1905600" cy="1714800"/>
          </a:xfrm>
          <a:prstGeom prst="rect">
            <a:avLst/>
          </a:prstGeom>
          <a:solidFill>
            <a:srgbClr val="681F98"/>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597" name="Google Shape;597;p25"/>
          <p:cNvSpPr/>
          <p:nvPr/>
        </p:nvSpPr>
        <p:spPr>
          <a:xfrm>
            <a:off x="14304393" y="8577651"/>
            <a:ext cx="1905600" cy="1714800"/>
          </a:xfrm>
          <a:prstGeom prst="rect">
            <a:avLst/>
          </a:prstGeom>
          <a:solidFill>
            <a:srgbClr val="8A51AF"/>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598" name="Google Shape;598;p25"/>
          <p:cNvSpPr/>
          <p:nvPr/>
        </p:nvSpPr>
        <p:spPr>
          <a:xfrm>
            <a:off x="16368524" y="6247975"/>
            <a:ext cx="4560300" cy="20367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RGB: 105, 31, 150</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HEX:</a:t>
            </a:r>
            <a:r>
              <a:rPr lang="en-GB" sz="2400">
                <a:solidFill>
                  <a:srgbClr val="FFFFFF"/>
                </a:solidFill>
                <a:latin typeface="Montserrat"/>
                <a:ea typeface="Montserrat"/>
                <a:cs typeface="Montserrat"/>
                <a:sym typeface="Montserrat"/>
              </a:rPr>
              <a:t> 681f98</a:t>
            </a:r>
            <a:endParaRPr sz="2400">
              <a:solidFill>
                <a:srgbClr val="FFFFFF"/>
              </a:solidFill>
              <a:latin typeface="Montserrat"/>
              <a:ea typeface="Montserrat"/>
              <a:cs typeface="Montserrat"/>
              <a:sym typeface="Montserrat"/>
            </a:endParaRPr>
          </a:p>
        </p:txBody>
      </p:sp>
      <p:sp>
        <p:nvSpPr>
          <p:cNvPr id="599" name="Google Shape;599;p25"/>
          <p:cNvSpPr/>
          <p:nvPr/>
        </p:nvSpPr>
        <p:spPr>
          <a:xfrm>
            <a:off x="16368519" y="8460500"/>
            <a:ext cx="4560300" cy="19491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RGB: 138, 82, 173</a:t>
            </a:r>
            <a:endParaRPr b="0" i="0" sz="24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HEX: </a:t>
            </a:r>
            <a:r>
              <a:rPr lang="en-GB" sz="2400">
                <a:solidFill>
                  <a:srgbClr val="FFFFFF"/>
                </a:solidFill>
                <a:latin typeface="Montserrat"/>
                <a:ea typeface="Montserrat"/>
                <a:cs typeface="Montserrat"/>
                <a:sym typeface="Montserrat"/>
              </a:rPr>
              <a:t>8a51af</a:t>
            </a:r>
            <a:endParaRPr sz="2400">
              <a:solidFill>
                <a:srgbClr val="FFFFFF"/>
              </a:solidFill>
              <a:latin typeface="Montserrat"/>
              <a:ea typeface="Montserrat"/>
              <a:cs typeface="Montserrat"/>
              <a:sym typeface="Montserrat"/>
            </a:endParaRPr>
          </a:p>
        </p:txBody>
      </p:sp>
      <p:sp>
        <p:nvSpPr>
          <p:cNvPr id="600" name="Google Shape;600;p25"/>
          <p:cNvSpPr/>
          <p:nvPr/>
        </p:nvSpPr>
        <p:spPr>
          <a:xfrm>
            <a:off x="4976762" y="5043718"/>
            <a:ext cx="4678800" cy="638400"/>
          </a:xfrm>
          <a:prstGeom prst="rect">
            <a:avLst/>
          </a:prstGeom>
          <a:noFill/>
          <a:ln>
            <a:noFill/>
          </a:ln>
        </p:spPr>
        <p:txBody>
          <a:bodyPr anchorCtr="0" anchor="t" bIns="73700" lIns="73700" spcFirstLastPara="1" rIns="73700" wrap="square" tIns="73700">
            <a:noAutofit/>
          </a:bodyPr>
          <a:lstStyle/>
          <a:p>
            <a:pPr indent="0" lvl="0" marL="0" marR="0" rtl="0" algn="l">
              <a:lnSpc>
                <a:spcPct val="120000"/>
              </a:lnSpc>
              <a:spcBef>
                <a:spcPts val="0"/>
              </a:spcBef>
              <a:spcAft>
                <a:spcPts val="0"/>
              </a:spcAft>
              <a:buClr>
                <a:srgbClr val="53585F"/>
              </a:buClr>
              <a:buFont typeface="Arial"/>
              <a:buNone/>
            </a:pPr>
            <a:r>
              <a:rPr b="1" i="0" lang="en-GB" sz="3600" u="none" cap="none" strike="noStrike">
                <a:solidFill>
                  <a:srgbClr val="FFFFFF"/>
                </a:solidFill>
                <a:latin typeface="Montserrat"/>
                <a:ea typeface="Montserrat"/>
                <a:cs typeface="Montserrat"/>
                <a:sym typeface="Montserrat"/>
              </a:rPr>
              <a:t>Primary Colors</a:t>
            </a:r>
            <a:endParaRPr sz="3600">
              <a:solidFill>
                <a:srgbClr val="FFFFFF"/>
              </a:solidFill>
              <a:latin typeface="Montserrat"/>
              <a:ea typeface="Montserrat"/>
              <a:cs typeface="Montserrat"/>
              <a:sym typeface="Montserrat"/>
            </a:endParaRPr>
          </a:p>
        </p:txBody>
      </p:sp>
      <p:sp>
        <p:nvSpPr>
          <p:cNvPr id="601" name="Google Shape;601;p25"/>
          <p:cNvSpPr/>
          <p:nvPr/>
        </p:nvSpPr>
        <p:spPr>
          <a:xfrm>
            <a:off x="14212236" y="5043718"/>
            <a:ext cx="5470800" cy="638400"/>
          </a:xfrm>
          <a:prstGeom prst="rect">
            <a:avLst/>
          </a:prstGeom>
          <a:noFill/>
          <a:ln>
            <a:noFill/>
          </a:ln>
        </p:spPr>
        <p:txBody>
          <a:bodyPr anchorCtr="0" anchor="t" bIns="73700" lIns="73700" spcFirstLastPara="1" rIns="73700" wrap="square" tIns="73700">
            <a:noAutofit/>
          </a:bodyPr>
          <a:lstStyle/>
          <a:p>
            <a:pPr indent="0" lvl="0" marL="0" marR="0" rtl="0" algn="l">
              <a:lnSpc>
                <a:spcPct val="120000"/>
              </a:lnSpc>
              <a:spcBef>
                <a:spcPts val="0"/>
              </a:spcBef>
              <a:spcAft>
                <a:spcPts val="0"/>
              </a:spcAft>
              <a:buClr>
                <a:srgbClr val="53585F"/>
              </a:buClr>
              <a:buFont typeface="Arial"/>
              <a:buNone/>
            </a:pPr>
            <a:r>
              <a:rPr b="1" lang="en-GB" sz="3600">
                <a:solidFill>
                  <a:srgbClr val="FFFFFF"/>
                </a:solidFill>
                <a:latin typeface="Montserrat"/>
                <a:ea typeface="Montserrat"/>
                <a:cs typeface="Montserrat"/>
                <a:sym typeface="Montserrat"/>
              </a:rPr>
              <a:t>Violet Palette</a:t>
            </a:r>
            <a:endParaRPr sz="3600">
              <a:solidFill>
                <a:srgbClr val="FFFFFF"/>
              </a:solidFill>
              <a:latin typeface="Montserrat"/>
              <a:ea typeface="Montserrat"/>
              <a:cs typeface="Montserrat"/>
              <a:sym typeface="Montserrat"/>
            </a:endParaRPr>
          </a:p>
        </p:txBody>
      </p:sp>
      <p:sp>
        <p:nvSpPr>
          <p:cNvPr id="602" name="Google Shape;602;p25"/>
          <p:cNvSpPr txBox="1"/>
          <p:nvPr/>
        </p:nvSpPr>
        <p:spPr>
          <a:xfrm>
            <a:off x="696125" y="875650"/>
            <a:ext cx="29115000" cy="1568400"/>
          </a:xfrm>
          <a:prstGeom prst="rect">
            <a:avLst/>
          </a:prstGeom>
          <a:noFill/>
          <a:ln>
            <a:noFill/>
          </a:ln>
        </p:spPr>
        <p:txBody>
          <a:bodyPr anchorCtr="0" anchor="b" bIns="0" lIns="0" spcFirstLastPara="1" rIns="91425" wrap="square" tIns="91425">
            <a:noAutofit/>
          </a:bodyPr>
          <a:lstStyle/>
          <a:p>
            <a:pPr indent="0" lvl="0" marL="0" rtl="0" algn="l">
              <a:spcBef>
                <a:spcPts val="0"/>
              </a:spcBef>
              <a:spcAft>
                <a:spcPts val="0"/>
              </a:spcAft>
              <a:buNone/>
            </a:pPr>
            <a:r>
              <a:rPr b="1" lang="en-GB" sz="8200">
                <a:solidFill>
                  <a:srgbClr val="FFFFFF"/>
                </a:solidFill>
                <a:latin typeface="Montserrat"/>
                <a:ea typeface="Montserrat"/>
                <a:cs typeface="Montserrat"/>
                <a:sym typeface="Montserrat"/>
              </a:rPr>
              <a:t>NYU Abu Dhabi Violet Color Palette</a:t>
            </a:r>
            <a:endParaRPr b="1" sz="8200">
              <a:solidFill>
                <a:srgbClr val="FFFFFF"/>
              </a:solidFill>
              <a:latin typeface="Montserrat"/>
              <a:ea typeface="Montserrat"/>
              <a:cs typeface="Montserrat"/>
              <a:sym typeface="Montserrat"/>
            </a:endParaRPr>
          </a:p>
        </p:txBody>
      </p:sp>
      <p:sp>
        <p:nvSpPr>
          <p:cNvPr id="603" name="Google Shape;603;p25"/>
          <p:cNvSpPr/>
          <p:nvPr/>
        </p:nvSpPr>
        <p:spPr>
          <a:xfrm>
            <a:off x="14304393" y="10873548"/>
            <a:ext cx="1905600" cy="1714800"/>
          </a:xfrm>
          <a:prstGeom prst="rect">
            <a:avLst/>
          </a:prstGeom>
          <a:solidFill>
            <a:srgbClr val="AB83C6"/>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604" name="Google Shape;604;p25"/>
          <p:cNvSpPr/>
          <p:nvPr/>
        </p:nvSpPr>
        <p:spPr>
          <a:xfrm>
            <a:off x="14304393" y="13134538"/>
            <a:ext cx="1905600" cy="1714800"/>
          </a:xfrm>
          <a:prstGeom prst="rect">
            <a:avLst/>
          </a:prstGeom>
          <a:solidFill>
            <a:srgbClr val="CDB5DD"/>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605" name="Google Shape;605;p25"/>
          <p:cNvSpPr/>
          <p:nvPr/>
        </p:nvSpPr>
        <p:spPr>
          <a:xfrm>
            <a:off x="16368524" y="10736375"/>
            <a:ext cx="4560300" cy="20367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RGB: </a:t>
            </a:r>
            <a:r>
              <a:rPr lang="en-GB" sz="2400">
                <a:solidFill>
                  <a:srgbClr val="FFFFFF"/>
                </a:solidFill>
                <a:latin typeface="Montserrat"/>
                <a:ea typeface="Montserrat"/>
                <a:cs typeface="Montserrat"/>
                <a:sym typeface="Montserrat"/>
              </a:rPr>
              <a:t>171</a:t>
            </a:r>
            <a:r>
              <a:rPr b="0" i="0" lang="en-GB" sz="2400" u="none" cap="none" strike="noStrike">
                <a:solidFill>
                  <a:srgbClr val="FFFFFF"/>
                </a:solidFill>
                <a:latin typeface="Montserrat"/>
                <a:ea typeface="Montserrat"/>
                <a:cs typeface="Montserrat"/>
                <a:sym typeface="Montserrat"/>
              </a:rPr>
              <a:t>, 130, 196</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HEX:</a:t>
            </a:r>
            <a:r>
              <a:rPr lang="en-GB" sz="2400">
                <a:solidFill>
                  <a:srgbClr val="FFFFFF"/>
                </a:solidFill>
                <a:latin typeface="Montserrat"/>
                <a:ea typeface="Montserrat"/>
                <a:cs typeface="Montserrat"/>
                <a:sym typeface="Montserrat"/>
              </a:rPr>
              <a:t> ab83c6</a:t>
            </a:r>
            <a:endParaRPr sz="2400">
              <a:solidFill>
                <a:srgbClr val="FFFFFF"/>
              </a:solidFill>
              <a:latin typeface="Montserrat"/>
              <a:ea typeface="Montserrat"/>
              <a:cs typeface="Montserrat"/>
              <a:sym typeface="Montserrat"/>
            </a:endParaRPr>
          </a:p>
        </p:txBody>
      </p:sp>
      <p:sp>
        <p:nvSpPr>
          <p:cNvPr id="606" name="Google Shape;606;p25"/>
          <p:cNvSpPr/>
          <p:nvPr/>
        </p:nvSpPr>
        <p:spPr>
          <a:xfrm>
            <a:off x="16368519" y="13017388"/>
            <a:ext cx="4560300" cy="19491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RGB: 204, 181, 219</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HEX: </a:t>
            </a:r>
            <a:r>
              <a:rPr lang="en-GB" sz="2400">
                <a:solidFill>
                  <a:srgbClr val="FFFFFF"/>
                </a:solidFill>
                <a:latin typeface="Montserrat"/>
                <a:ea typeface="Montserrat"/>
                <a:cs typeface="Montserrat"/>
                <a:sym typeface="Montserrat"/>
              </a:rPr>
              <a:t>cdb5dd</a:t>
            </a:r>
            <a:endParaRPr sz="2400">
              <a:solidFill>
                <a:srgbClr val="FFFFFF"/>
              </a:solidFill>
              <a:latin typeface="Montserrat"/>
              <a:ea typeface="Montserrat"/>
              <a:cs typeface="Montserrat"/>
              <a:sym typeface="Montserrat"/>
            </a:endParaRPr>
          </a:p>
        </p:txBody>
      </p:sp>
      <p:sp>
        <p:nvSpPr>
          <p:cNvPr id="607" name="Google Shape;607;p25"/>
          <p:cNvSpPr/>
          <p:nvPr/>
        </p:nvSpPr>
        <p:spPr>
          <a:xfrm>
            <a:off x="22408581" y="6385161"/>
            <a:ext cx="1905600" cy="1714800"/>
          </a:xfrm>
          <a:prstGeom prst="rect">
            <a:avLst/>
          </a:prstGeom>
          <a:solidFill>
            <a:srgbClr val="1A022A"/>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608" name="Google Shape;608;p25"/>
          <p:cNvSpPr/>
          <p:nvPr/>
        </p:nvSpPr>
        <p:spPr>
          <a:xfrm>
            <a:off x="22408581" y="8577651"/>
            <a:ext cx="1905600" cy="1714800"/>
          </a:xfrm>
          <a:prstGeom prst="rect">
            <a:avLst/>
          </a:prstGeom>
          <a:solidFill>
            <a:srgbClr val="2B0346"/>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609" name="Google Shape;609;p25"/>
          <p:cNvSpPr/>
          <p:nvPr/>
        </p:nvSpPr>
        <p:spPr>
          <a:xfrm>
            <a:off x="24472711" y="6247975"/>
            <a:ext cx="4560300" cy="20367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RGB: </a:t>
            </a:r>
            <a:r>
              <a:rPr lang="en-GB" sz="2400">
                <a:solidFill>
                  <a:srgbClr val="FFFFFF"/>
                </a:solidFill>
                <a:latin typeface="Montserrat"/>
                <a:ea typeface="Montserrat"/>
                <a:cs typeface="Montserrat"/>
                <a:sym typeface="Montserrat"/>
              </a:rPr>
              <a:t>26, 3, 41</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HEX:</a:t>
            </a:r>
            <a:r>
              <a:rPr lang="en-GB" sz="2400">
                <a:solidFill>
                  <a:srgbClr val="FFFFFF"/>
                </a:solidFill>
                <a:latin typeface="Montserrat"/>
                <a:ea typeface="Montserrat"/>
                <a:cs typeface="Montserrat"/>
                <a:sym typeface="Montserrat"/>
              </a:rPr>
              <a:t> </a:t>
            </a:r>
            <a:r>
              <a:rPr lang="en-GB" sz="2400">
                <a:solidFill>
                  <a:srgbClr val="FFFFFF"/>
                </a:solidFill>
                <a:latin typeface="Montserrat"/>
                <a:ea typeface="Montserrat"/>
                <a:cs typeface="Montserrat"/>
                <a:sym typeface="Montserrat"/>
              </a:rPr>
              <a:t>1a022a</a:t>
            </a:r>
            <a:endParaRPr sz="2400">
              <a:solidFill>
                <a:srgbClr val="FFFFFF"/>
              </a:solidFill>
              <a:latin typeface="Montserrat"/>
              <a:ea typeface="Montserrat"/>
              <a:cs typeface="Montserrat"/>
              <a:sym typeface="Montserrat"/>
            </a:endParaRPr>
          </a:p>
        </p:txBody>
      </p:sp>
      <p:sp>
        <p:nvSpPr>
          <p:cNvPr id="610" name="Google Shape;610;p25"/>
          <p:cNvSpPr/>
          <p:nvPr/>
        </p:nvSpPr>
        <p:spPr>
          <a:xfrm>
            <a:off x="24472707" y="8460500"/>
            <a:ext cx="4560300" cy="19491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RGB: </a:t>
            </a:r>
            <a:r>
              <a:rPr lang="en-GB" sz="2400">
                <a:solidFill>
                  <a:srgbClr val="FFFFFF"/>
                </a:solidFill>
                <a:latin typeface="Montserrat"/>
                <a:ea typeface="Montserrat"/>
                <a:cs typeface="Montserrat"/>
                <a:sym typeface="Montserrat"/>
              </a:rPr>
              <a:t>43, 3, 69</a:t>
            </a:r>
            <a:endParaRPr b="0" i="0" sz="24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HEX: </a:t>
            </a:r>
            <a:r>
              <a:rPr lang="en-GB" sz="2400">
                <a:solidFill>
                  <a:srgbClr val="FFFFFF"/>
                </a:solidFill>
                <a:latin typeface="Montserrat"/>
                <a:ea typeface="Montserrat"/>
                <a:cs typeface="Montserrat"/>
                <a:sym typeface="Montserrat"/>
              </a:rPr>
              <a:t>2b0346</a:t>
            </a:r>
            <a:endParaRPr sz="2400">
              <a:solidFill>
                <a:srgbClr val="FFFFFF"/>
              </a:solidFill>
              <a:latin typeface="Montserrat"/>
              <a:ea typeface="Montserrat"/>
              <a:cs typeface="Montserrat"/>
              <a:sym typeface="Montserrat"/>
            </a:endParaRPr>
          </a:p>
        </p:txBody>
      </p:sp>
      <p:sp>
        <p:nvSpPr>
          <p:cNvPr id="611" name="Google Shape;611;p25"/>
          <p:cNvSpPr/>
          <p:nvPr/>
        </p:nvSpPr>
        <p:spPr>
          <a:xfrm>
            <a:off x="22408581" y="10873548"/>
            <a:ext cx="1905600" cy="1714800"/>
          </a:xfrm>
          <a:prstGeom prst="rect">
            <a:avLst/>
          </a:prstGeom>
          <a:solidFill>
            <a:srgbClr val="3D0462"/>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612" name="Google Shape;612;p25"/>
          <p:cNvSpPr/>
          <p:nvPr/>
        </p:nvSpPr>
        <p:spPr>
          <a:xfrm>
            <a:off x="22408581" y="13134538"/>
            <a:ext cx="1905600" cy="1714800"/>
          </a:xfrm>
          <a:prstGeom prst="rect">
            <a:avLst/>
          </a:prstGeom>
          <a:solidFill>
            <a:srgbClr val="4E057E"/>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613" name="Google Shape;613;p25"/>
          <p:cNvSpPr/>
          <p:nvPr/>
        </p:nvSpPr>
        <p:spPr>
          <a:xfrm>
            <a:off x="24472711" y="10736375"/>
            <a:ext cx="4560300" cy="20367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RGB: </a:t>
            </a:r>
            <a:r>
              <a:rPr lang="en-GB" sz="2400">
                <a:solidFill>
                  <a:srgbClr val="FFFFFF"/>
                </a:solidFill>
                <a:latin typeface="Montserrat"/>
                <a:ea typeface="Montserrat"/>
                <a:cs typeface="Montserrat"/>
                <a:sym typeface="Montserrat"/>
              </a:rPr>
              <a:t>61, 5, 97</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HEX:</a:t>
            </a:r>
            <a:r>
              <a:rPr lang="en-GB" sz="2400">
                <a:solidFill>
                  <a:srgbClr val="FFFFFF"/>
                </a:solidFill>
                <a:latin typeface="Montserrat"/>
                <a:ea typeface="Montserrat"/>
                <a:cs typeface="Montserrat"/>
                <a:sym typeface="Montserrat"/>
              </a:rPr>
              <a:t> </a:t>
            </a:r>
            <a:r>
              <a:rPr lang="en-GB" sz="2400">
                <a:solidFill>
                  <a:srgbClr val="FFFFFF"/>
                </a:solidFill>
                <a:latin typeface="Montserrat"/>
                <a:ea typeface="Montserrat"/>
                <a:cs typeface="Montserrat"/>
                <a:sym typeface="Montserrat"/>
              </a:rPr>
              <a:t>3d0462</a:t>
            </a:r>
            <a:endParaRPr sz="2400">
              <a:solidFill>
                <a:srgbClr val="FFFFFF"/>
              </a:solidFill>
              <a:latin typeface="Montserrat"/>
              <a:ea typeface="Montserrat"/>
              <a:cs typeface="Montserrat"/>
              <a:sym typeface="Montserrat"/>
            </a:endParaRPr>
          </a:p>
        </p:txBody>
      </p:sp>
      <p:sp>
        <p:nvSpPr>
          <p:cNvPr id="614" name="Google Shape;614;p25"/>
          <p:cNvSpPr/>
          <p:nvPr/>
        </p:nvSpPr>
        <p:spPr>
          <a:xfrm>
            <a:off x="24472707" y="13017388"/>
            <a:ext cx="4560300" cy="19491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RGB: </a:t>
            </a:r>
            <a:r>
              <a:rPr lang="en-GB" sz="2400">
                <a:solidFill>
                  <a:srgbClr val="FFFFFF"/>
                </a:solidFill>
                <a:latin typeface="Montserrat"/>
                <a:ea typeface="Montserrat"/>
                <a:cs typeface="Montserrat"/>
                <a:sym typeface="Montserrat"/>
              </a:rPr>
              <a:t>79, 5, 125</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HEX: </a:t>
            </a:r>
            <a:r>
              <a:rPr lang="en-GB" sz="2400">
                <a:solidFill>
                  <a:srgbClr val="FFFFFF"/>
                </a:solidFill>
                <a:latin typeface="Montserrat"/>
                <a:ea typeface="Montserrat"/>
                <a:cs typeface="Montserrat"/>
                <a:sym typeface="Montserrat"/>
              </a:rPr>
              <a:t>4e057e</a:t>
            </a:r>
            <a:endParaRPr sz="2400">
              <a:solidFill>
                <a:srgbClr val="FFFFFF"/>
              </a:solidFill>
              <a:latin typeface="Montserrat"/>
              <a:ea typeface="Montserrat"/>
              <a:cs typeface="Montserrat"/>
              <a:sym typeface="Montserrat"/>
            </a:endParaRPr>
          </a:p>
        </p:txBody>
      </p:sp>
      <p:sp>
        <p:nvSpPr>
          <p:cNvPr id="615" name="Google Shape;615;p25"/>
          <p:cNvSpPr txBox="1"/>
          <p:nvPr/>
        </p:nvSpPr>
        <p:spPr>
          <a:xfrm>
            <a:off x="-13795400" y="6036000"/>
            <a:ext cx="13266900" cy="3725400"/>
          </a:xfrm>
          <a:prstGeom prst="rect">
            <a:avLst/>
          </a:prstGeom>
          <a:solidFill>
            <a:schemeClr val="accent2"/>
          </a:solidFill>
          <a:ln>
            <a:noFill/>
          </a:ln>
        </p:spPr>
        <p:txBody>
          <a:bodyPr anchorCtr="0" anchor="t" bIns="91425" lIns="360000" spcFirstLastPara="1" rIns="540000" wrap="square" tIns="270000">
            <a:noAutofit/>
          </a:bodyPr>
          <a:lstStyle/>
          <a:p>
            <a:pPr indent="0" lvl="0" marL="0" rtl="0" algn="l">
              <a:spcBef>
                <a:spcPts val="0"/>
              </a:spcBef>
              <a:spcAft>
                <a:spcPts val="0"/>
              </a:spcAft>
              <a:buNone/>
            </a:pPr>
            <a:r>
              <a:rPr b="1" lang="en-GB" sz="4800">
                <a:solidFill>
                  <a:srgbClr val="FFFFFF"/>
                </a:solidFill>
                <a:latin typeface="IBM Plex Sans"/>
                <a:ea typeface="IBM Plex Sans"/>
                <a:cs typeface="IBM Plex Sans"/>
                <a:sym typeface="IBM Plex Sans"/>
              </a:rPr>
              <a:t>THIS SLIDE IS FOR REFERENCE ONLY. ALL “NYUAD COLORS” ARE SETUP AS CUSTOM COLORS WITHIN THE PRESENTATION TEMPLATE.</a:t>
            </a:r>
            <a:endParaRPr b="1" sz="4800">
              <a:solidFill>
                <a:srgbClr val="FFFFFF"/>
              </a:solidFill>
              <a:latin typeface="IBM Plex Sans"/>
              <a:ea typeface="IBM Plex Sans"/>
              <a:cs typeface="IBM Plex Sans"/>
              <a:sym typeface="IBM Plex Sans"/>
            </a:endParaRPr>
          </a:p>
        </p:txBody>
      </p:sp>
      <p:sp>
        <p:nvSpPr>
          <p:cNvPr id="616" name="Google Shape;616;p25"/>
          <p:cNvSpPr txBox="1"/>
          <p:nvPr/>
        </p:nvSpPr>
        <p:spPr>
          <a:xfrm>
            <a:off x="-13795400" y="4467600"/>
            <a:ext cx="132669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THIS TEMPLATE</a:t>
            </a:r>
            <a:endParaRPr b="1" sz="6000">
              <a:solidFill>
                <a:srgbClr val="FFFFFF"/>
              </a:solidFill>
              <a:latin typeface="IBM Plex Sans"/>
              <a:ea typeface="IBM Plex Sans"/>
              <a:cs typeface="IBM Plex Sans"/>
              <a:sym typeface="IBM Plex Sans"/>
            </a:endParaRPr>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20319">
          <p15:clr>
            <a:schemeClr val="accent1"/>
          </p15:clr>
        </p15:guide>
        <p15:guide id="10" pos="2721">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 for Reference – Brand Guidelines – Neutral Palette" showMasterSp="0">
  <p:cSld name="TITLE_1_2_3_1_1_1">
    <p:bg>
      <p:bgPr>
        <a:solidFill>
          <a:schemeClr val="dk1"/>
        </a:solidFill>
      </p:bgPr>
    </p:bg>
    <p:spTree>
      <p:nvGrpSpPr>
        <p:cNvPr id="617" name="Shape 617"/>
        <p:cNvGrpSpPr/>
        <p:nvPr/>
      </p:nvGrpSpPr>
      <p:grpSpPr>
        <a:xfrm>
          <a:off x="0" y="0"/>
          <a:ext cx="0" cy="0"/>
          <a:chOff x="0" y="0"/>
          <a:chExt cx="0" cy="0"/>
        </a:xfrm>
      </p:grpSpPr>
      <p:sp>
        <p:nvSpPr>
          <p:cNvPr id="618" name="Google Shape;618;p26"/>
          <p:cNvSpPr txBox="1"/>
          <p:nvPr>
            <p:ph idx="12" type="sldNum"/>
          </p:nvPr>
        </p:nvSpPr>
        <p:spPr>
          <a:xfrm>
            <a:off x="35316000" y="19699200"/>
            <a:ext cx="576000" cy="540000"/>
          </a:xfrm>
          <a:prstGeom prst="rect">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619" name="Google Shape;619;p26"/>
          <p:cNvSpPr txBox="1"/>
          <p:nvPr>
            <p:ph idx="1" type="subTitle"/>
          </p:nvPr>
        </p:nvSpPr>
        <p:spPr>
          <a:xfrm>
            <a:off x="699700" y="2447298"/>
            <a:ext cx="29115000" cy="6528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620" name="Google Shape;620;p26"/>
          <p:cNvSpPr txBox="1"/>
          <p:nvPr>
            <p:ph idx="2" type="body"/>
          </p:nvPr>
        </p:nvSpPr>
        <p:spPr>
          <a:xfrm>
            <a:off x="685800" y="19699200"/>
            <a:ext cx="14050800" cy="540000"/>
          </a:xfrm>
          <a:prstGeom prst="rect">
            <a:avLst/>
          </a:prstGeom>
          <a:noFill/>
          <a:ln cap="flat" cmpd="sng" w="19050">
            <a:solidFill>
              <a:srgbClr val="FFFFFF"/>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
        <p:nvSpPr>
          <p:cNvPr id="621" name="Google Shape;621;p26"/>
          <p:cNvSpPr txBox="1"/>
          <p:nvPr>
            <p:ph idx="3" type="body"/>
          </p:nvPr>
        </p:nvSpPr>
        <p:spPr>
          <a:xfrm>
            <a:off x="14736600" y="19699200"/>
            <a:ext cx="20579400" cy="54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pic>
        <p:nvPicPr>
          <p:cNvPr id="622" name="Google Shape;622;p26"/>
          <p:cNvPicPr preferRelativeResize="0"/>
          <p:nvPr/>
        </p:nvPicPr>
        <p:blipFill rotWithShape="1">
          <a:blip r:embed="rId2">
            <a:alphaModFix/>
          </a:blip>
          <a:srcRect b="45115" l="0" r="0" t="0"/>
          <a:stretch/>
        </p:blipFill>
        <p:spPr>
          <a:xfrm>
            <a:off x="29811200" y="762000"/>
            <a:ext cx="6002799" cy="1568350"/>
          </a:xfrm>
          <a:prstGeom prst="rect">
            <a:avLst/>
          </a:prstGeom>
          <a:noFill/>
          <a:ln>
            <a:noFill/>
          </a:ln>
        </p:spPr>
      </p:pic>
      <p:sp>
        <p:nvSpPr>
          <p:cNvPr id="623" name="Google Shape;623;p26"/>
          <p:cNvSpPr txBox="1"/>
          <p:nvPr/>
        </p:nvSpPr>
        <p:spPr>
          <a:xfrm>
            <a:off x="4320000" y="-4947100"/>
            <a:ext cx="27936000" cy="4439700"/>
          </a:xfrm>
          <a:prstGeom prst="rect">
            <a:avLst/>
          </a:prstGeom>
          <a:solidFill>
            <a:schemeClr val="accent2"/>
          </a:solidFill>
          <a:ln>
            <a:noFill/>
          </a:ln>
        </p:spPr>
        <p:txBody>
          <a:bodyPr anchorCtr="0" anchor="t" bIns="91425" lIns="720000" spcFirstLastPara="1" rIns="54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(View &gt; Guides &gt; Show Guides)</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chemeClr val="lt1"/>
                </a:solidFill>
                <a:latin typeface="IBM Plex Sans"/>
                <a:ea typeface="IBM Plex Sans"/>
                <a:cs typeface="IBM Plex Sans"/>
                <a:sym typeface="IBM Plex Sans"/>
              </a:rPr>
              <a:t>These colors are saved in the custom colors in the template</a:t>
            </a:r>
            <a:r>
              <a:rPr lang="en-GB" sz="4800">
                <a:solidFill>
                  <a:schemeClr val="lt1"/>
                </a:solidFill>
                <a:latin typeface="IBM Plex Sans"/>
                <a:ea typeface="IBM Plex Sans"/>
                <a:cs typeface="IBM Plex Sans"/>
                <a:sym typeface="IBM Plex Sans"/>
              </a:rPr>
              <a:t>.</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The neutral palette consists of a variety of warm grays. Combine this palette with our brighter violet and accent colors for a more sophisticated look and feel. In cases where colors are too harsh or strong, try replacing with one of these neutral options.</a:t>
            </a:r>
            <a:endParaRPr sz="4800">
              <a:solidFill>
                <a:srgbClr val="FFFFFF"/>
              </a:solidFill>
              <a:latin typeface="IBM Plex Sans"/>
              <a:ea typeface="IBM Plex Sans"/>
              <a:cs typeface="IBM Plex Sans"/>
              <a:sym typeface="IBM Plex Sans"/>
            </a:endParaRPr>
          </a:p>
        </p:txBody>
      </p:sp>
      <p:sp>
        <p:nvSpPr>
          <p:cNvPr id="624" name="Google Shape;624;p26"/>
          <p:cNvSpPr txBox="1"/>
          <p:nvPr/>
        </p:nvSpPr>
        <p:spPr>
          <a:xfrm>
            <a:off x="4320000" y="-6515500"/>
            <a:ext cx="279360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THIS TEMPLATE</a:t>
            </a:r>
            <a:endParaRPr b="1" sz="6000">
              <a:solidFill>
                <a:srgbClr val="FFFFFF"/>
              </a:solidFill>
              <a:latin typeface="IBM Plex Sans"/>
              <a:ea typeface="IBM Plex Sans"/>
              <a:cs typeface="IBM Plex Sans"/>
              <a:sym typeface="IBM Plex Sans"/>
            </a:endParaRPr>
          </a:p>
        </p:txBody>
      </p:sp>
      <p:sp>
        <p:nvSpPr>
          <p:cNvPr id="625" name="Google Shape;625;p26"/>
          <p:cNvSpPr/>
          <p:nvPr/>
        </p:nvSpPr>
        <p:spPr>
          <a:xfrm>
            <a:off x="5100066" y="6365136"/>
            <a:ext cx="1905600" cy="1714800"/>
          </a:xfrm>
          <a:prstGeom prst="rect">
            <a:avLst/>
          </a:prstGeom>
          <a:solidFill>
            <a:srgbClr val="57068C"/>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626" name="Google Shape;626;p26"/>
          <p:cNvSpPr/>
          <p:nvPr/>
        </p:nvSpPr>
        <p:spPr>
          <a:xfrm>
            <a:off x="5100066" y="8577651"/>
            <a:ext cx="1905600" cy="1714800"/>
          </a:xfrm>
          <a:prstGeom prst="rect">
            <a:avLst/>
          </a:prstGeom>
          <a:solidFill>
            <a:srgbClr val="000000"/>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627" name="Google Shape;627;p26"/>
          <p:cNvSpPr/>
          <p:nvPr/>
        </p:nvSpPr>
        <p:spPr>
          <a:xfrm>
            <a:off x="5081016" y="10907327"/>
            <a:ext cx="1905600" cy="1714800"/>
          </a:xfrm>
          <a:prstGeom prst="rect">
            <a:avLst/>
          </a:prstGeom>
          <a:solidFill>
            <a:srgbClr val="FFFFFF"/>
          </a:solidFill>
          <a:ln cap="flat" cmpd="sng" w="19050">
            <a:solidFill>
              <a:srgbClr val="000000"/>
            </a:solidFill>
            <a:prstDash val="solid"/>
            <a:miter lim="8000"/>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628" name="Google Shape;628;p26"/>
          <p:cNvSpPr/>
          <p:nvPr/>
        </p:nvSpPr>
        <p:spPr>
          <a:xfrm>
            <a:off x="7164194" y="6247975"/>
            <a:ext cx="4148400" cy="19491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rgbClr val="53585F"/>
              </a:buClr>
              <a:buFont typeface="Arial"/>
              <a:buNone/>
            </a:pPr>
            <a:r>
              <a:rPr b="1" i="0" lang="en-GB" sz="2400" u="none" cap="none" strike="noStrike">
                <a:solidFill>
                  <a:srgbClr val="FFFFFF"/>
                </a:solidFill>
                <a:latin typeface="Montserrat"/>
                <a:ea typeface="Montserrat"/>
                <a:cs typeface="Montserrat"/>
                <a:sym typeface="Montserrat"/>
              </a:rPr>
              <a:t>NYU Violet</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PMS: 2597</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CMYK: 85, 100, 0, 0</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RGB: 87, 6, 140</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HEX: 57068c</a:t>
            </a:r>
            <a:endParaRPr sz="2400">
              <a:solidFill>
                <a:srgbClr val="FFFFFF"/>
              </a:solidFill>
              <a:latin typeface="Montserrat"/>
              <a:ea typeface="Montserrat"/>
              <a:cs typeface="Montserrat"/>
              <a:sym typeface="Montserrat"/>
            </a:endParaRPr>
          </a:p>
        </p:txBody>
      </p:sp>
      <p:sp>
        <p:nvSpPr>
          <p:cNvPr id="629" name="Google Shape;629;p26"/>
          <p:cNvSpPr/>
          <p:nvPr/>
        </p:nvSpPr>
        <p:spPr>
          <a:xfrm>
            <a:off x="7164194" y="8460500"/>
            <a:ext cx="3918000" cy="19491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rgbClr val="53585F"/>
              </a:buClr>
              <a:buFont typeface="Arial"/>
              <a:buNone/>
            </a:pPr>
            <a:r>
              <a:rPr b="1" i="0" lang="en-GB" sz="2400" u="none" cap="none" strike="noStrike">
                <a:solidFill>
                  <a:srgbClr val="FFFFFF"/>
                </a:solidFill>
                <a:latin typeface="Montserrat"/>
                <a:ea typeface="Montserrat"/>
                <a:cs typeface="Montserrat"/>
                <a:sym typeface="Montserrat"/>
              </a:rPr>
              <a:t>Black</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PMS: K100</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CMYK: 0, 0, 0, 100</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RGB: 0,0,0</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HEX: 000000</a:t>
            </a:r>
            <a:endParaRPr sz="2400">
              <a:solidFill>
                <a:srgbClr val="FFFFFF"/>
              </a:solidFill>
              <a:latin typeface="Montserrat"/>
              <a:ea typeface="Montserrat"/>
              <a:cs typeface="Montserrat"/>
              <a:sym typeface="Montserrat"/>
            </a:endParaRPr>
          </a:p>
        </p:txBody>
      </p:sp>
      <p:sp>
        <p:nvSpPr>
          <p:cNvPr id="630" name="Google Shape;630;p26"/>
          <p:cNvSpPr/>
          <p:nvPr/>
        </p:nvSpPr>
        <p:spPr>
          <a:xfrm>
            <a:off x="7164194" y="10790172"/>
            <a:ext cx="3997200" cy="19491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rgbClr val="53585F"/>
              </a:buClr>
              <a:buFont typeface="Arial"/>
              <a:buNone/>
            </a:pPr>
            <a:r>
              <a:rPr b="1" i="0" lang="en-GB" sz="2400" u="none" cap="none" strike="noStrike">
                <a:solidFill>
                  <a:srgbClr val="FFFFFF"/>
                </a:solidFill>
                <a:latin typeface="Montserrat"/>
                <a:ea typeface="Montserrat"/>
                <a:cs typeface="Montserrat"/>
                <a:sym typeface="Montserrat"/>
              </a:rPr>
              <a:t>White</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PMS: N/A</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lang="en-GB" sz="2400">
                <a:solidFill>
                  <a:srgbClr val="FFFFFF"/>
                </a:solidFill>
                <a:latin typeface="Montserrat"/>
                <a:ea typeface="Montserrat"/>
                <a:cs typeface="Montserrat"/>
                <a:sym typeface="Montserrat"/>
              </a:rPr>
              <a:t>CMYK: 0, 0, 0, 0</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RGB: 255, 255, 255</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53585F"/>
              </a:buClr>
              <a:buFont typeface="Arial"/>
              <a:buNone/>
            </a:pPr>
            <a:r>
              <a:rPr b="0" i="0" lang="en-GB" sz="2400" u="none" cap="none" strike="noStrike">
                <a:solidFill>
                  <a:srgbClr val="FFFFFF"/>
                </a:solidFill>
                <a:latin typeface="Montserrat"/>
                <a:ea typeface="Montserrat"/>
                <a:cs typeface="Montserrat"/>
                <a:sym typeface="Montserrat"/>
              </a:rPr>
              <a:t>HEX: ffffff</a:t>
            </a:r>
            <a:endParaRPr sz="2400">
              <a:solidFill>
                <a:srgbClr val="FFFFFF"/>
              </a:solidFill>
              <a:latin typeface="Montserrat"/>
              <a:ea typeface="Montserrat"/>
              <a:cs typeface="Montserrat"/>
              <a:sym typeface="Montserrat"/>
            </a:endParaRPr>
          </a:p>
        </p:txBody>
      </p:sp>
      <p:sp>
        <p:nvSpPr>
          <p:cNvPr id="631" name="Google Shape;631;p26"/>
          <p:cNvSpPr/>
          <p:nvPr/>
        </p:nvSpPr>
        <p:spPr>
          <a:xfrm>
            <a:off x="14304393" y="6385161"/>
            <a:ext cx="1905600" cy="1714800"/>
          </a:xfrm>
          <a:prstGeom prst="rect">
            <a:avLst/>
          </a:prstGeom>
          <a:solidFill>
            <a:srgbClr val="E8E1EA"/>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632" name="Google Shape;632;p26"/>
          <p:cNvSpPr/>
          <p:nvPr/>
        </p:nvSpPr>
        <p:spPr>
          <a:xfrm>
            <a:off x="14304393" y="8577651"/>
            <a:ext cx="1905600" cy="1714800"/>
          </a:xfrm>
          <a:prstGeom prst="rect">
            <a:avLst/>
          </a:prstGeom>
          <a:solidFill>
            <a:srgbClr val="E2E1DD"/>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633" name="Google Shape;633;p26"/>
          <p:cNvSpPr/>
          <p:nvPr/>
        </p:nvSpPr>
        <p:spPr>
          <a:xfrm>
            <a:off x="16368524" y="6247975"/>
            <a:ext cx="4560300" cy="20367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chemeClr val="dk1"/>
              </a:buClr>
              <a:buSzPts val="1100"/>
              <a:buFont typeface="Arial"/>
              <a:buNone/>
            </a:pPr>
            <a:r>
              <a:rPr b="1" lang="en-GB" sz="2400">
                <a:solidFill>
                  <a:srgbClr val="FFFFFF"/>
                </a:solidFill>
                <a:latin typeface="Montserrat"/>
                <a:ea typeface="Montserrat"/>
                <a:cs typeface="Montserrat"/>
                <a:sym typeface="Montserrat"/>
              </a:rPr>
              <a:t>LIGHT VIOLET</a:t>
            </a:r>
            <a:endParaRPr b="1"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GB" sz="2400">
                <a:solidFill>
                  <a:srgbClr val="FFFFFF"/>
                </a:solidFill>
                <a:latin typeface="Montserrat"/>
                <a:ea typeface="Montserrat"/>
                <a:cs typeface="Montserrat"/>
                <a:sym typeface="Montserrat"/>
              </a:rPr>
              <a:t>C7, M10, Y2, K0</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GB" sz="2400">
                <a:solidFill>
                  <a:srgbClr val="FFFFFF"/>
                </a:solidFill>
                <a:latin typeface="Montserrat"/>
                <a:ea typeface="Montserrat"/>
                <a:cs typeface="Montserrat"/>
                <a:sym typeface="Montserrat"/>
              </a:rPr>
              <a:t>R232, G225, B234</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GB" sz="2400">
                <a:solidFill>
                  <a:srgbClr val="FFFFFF"/>
                </a:solidFill>
                <a:latin typeface="Montserrat"/>
                <a:ea typeface="Montserrat"/>
                <a:cs typeface="Montserrat"/>
                <a:sym typeface="Montserrat"/>
              </a:rPr>
              <a:t>HEX e8e1ea</a:t>
            </a:r>
            <a:endParaRPr sz="2400">
              <a:solidFill>
                <a:srgbClr val="FFFFFF"/>
              </a:solidFill>
              <a:latin typeface="Montserrat"/>
              <a:ea typeface="Montserrat"/>
              <a:cs typeface="Montserrat"/>
              <a:sym typeface="Montserrat"/>
            </a:endParaRPr>
          </a:p>
        </p:txBody>
      </p:sp>
      <p:sp>
        <p:nvSpPr>
          <p:cNvPr id="634" name="Google Shape;634;p26"/>
          <p:cNvSpPr/>
          <p:nvPr/>
        </p:nvSpPr>
        <p:spPr>
          <a:xfrm>
            <a:off x="16368519" y="8460500"/>
            <a:ext cx="4560300" cy="19491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chemeClr val="dk1"/>
              </a:buClr>
              <a:buSzPts val="1100"/>
              <a:buFont typeface="Arial"/>
              <a:buNone/>
            </a:pPr>
            <a:r>
              <a:rPr b="1" lang="en-GB" sz="2400">
                <a:solidFill>
                  <a:srgbClr val="FFFFFF"/>
                </a:solidFill>
                <a:latin typeface="Montserrat"/>
                <a:ea typeface="Montserrat"/>
                <a:cs typeface="Montserrat"/>
                <a:sym typeface="Montserrat"/>
              </a:rPr>
              <a:t>LIGHT GREY</a:t>
            </a:r>
            <a:endParaRPr b="1"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GB" sz="2400">
                <a:solidFill>
                  <a:srgbClr val="FFFFFF"/>
                </a:solidFill>
                <a:latin typeface="Montserrat"/>
                <a:ea typeface="Montserrat"/>
                <a:cs typeface="Montserrat"/>
                <a:sym typeface="Montserrat"/>
              </a:rPr>
              <a:t>C7, M7, Y7, K9</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GB" sz="2400">
                <a:solidFill>
                  <a:srgbClr val="FFFFFF"/>
                </a:solidFill>
                <a:latin typeface="Montserrat"/>
                <a:ea typeface="Montserrat"/>
                <a:cs typeface="Montserrat"/>
                <a:sym typeface="Montserrat"/>
              </a:rPr>
              <a:t>R226, G225, B221</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GB" sz="2400">
                <a:solidFill>
                  <a:srgbClr val="FFFFFF"/>
                </a:solidFill>
                <a:latin typeface="Montserrat"/>
                <a:ea typeface="Montserrat"/>
                <a:cs typeface="Montserrat"/>
                <a:sym typeface="Montserrat"/>
              </a:rPr>
              <a:t>HEX e2e1dd</a:t>
            </a:r>
            <a:endParaRPr sz="2400">
              <a:solidFill>
                <a:srgbClr val="FFFFFF"/>
              </a:solidFill>
              <a:latin typeface="Montserrat"/>
              <a:ea typeface="Montserrat"/>
              <a:cs typeface="Montserrat"/>
              <a:sym typeface="Montserrat"/>
            </a:endParaRPr>
          </a:p>
        </p:txBody>
      </p:sp>
      <p:sp>
        <p:nvSpPr>
          <p:cNvPr id="635" name="Google Shape;635;p26"/>
          <p:cNvSpPr/>
          <p:nvPr/>
        </p:nvSpPr>
        <p:spPr>
          <a:xfrm>
            <a:off x="4976762" y="5043718"/>
            <a:ext cx="4678800" cy="638400"/>
          </a:xfrm>
          <a:prstGeom prst="rect">
            <a:avLst/>
          </a:prstGeom>
          <a:noFill/>
          <a:ln>
            <a:noFill/>
          </a:ln>
        </p:spPr>
        <p:txBody>
          <a:bodyPr anchorCtr="0" anchor="t" bIns="73700" lIns="73700" spcFirstLastPara="1" rIns="73700" wrap="square" tIns="73700">
            <a:noAutofit/>
          </a:bodyPr>
          <a:lstStyle/>
          <a:p>
            <a:pPr indent="0" lvl="0" marL="0" marR="0" rtl="0" algn="l">
              <a:lnSpc>
                <a:spcPct val="120000"/>
              </a:lnSpc>
              <a:spcBef>
                <a:spcPts val="0"/>
              </a:spcBef>
              <a:spcAft>
                <a:spcPts val="0"/>
              </a:spcAft>
              <a:buClr>
                <a:srgbClr val="53585F"/>
              </a:buClr>
              <a:buFont typeface="Arial"/>
              <a:buNone/>
            </a:pPr>
            <a:r>
              <a:rPr b="1" i="0" lang="en-GB" sz="3600" u="none" cap="none" strike="noStrike">
                <a:solidFill>
                  <a:srgbClr val="FFFFFF"/>
                </a:solidFill>
                <a:latin typeface="Montserrat"/>
                <a:ea typeface="Montserrat"/>
                <a:cs typeface="Montserrat"/>
                <a:sym typeface="Montserrat"/>
              </a:rPr>
              <a:t>Primary Colors</a:t>
            </a:r>
            <a:endParaRPr sz="3600">
              <a:solidFill>
                <a:srgbClr val="FFFFFF"/>
              </a:solidFill>
              <a:latin typeface="Montserrat"/>
              <a:ea typeface="Montserrat"/>
              <a:cs typeface="Montserrat"/>
              <a:sym typeface="Montserrat"/>
            </a:endParaRPr>
          </a:p>
        </p:txBody>
      </p:sp>
      <p:sp>
        <p:nvSpPr>
          <p:cNvPr id="636" name="Google Shape;636;p26"/>
          <p:cNvSpPr/>
          <p:nvPr/>
        </p:nvSpPr>
        <p:spPr>
          <a:xfrm>
            <a:off x="14212236" y="5043718"/>
            <a:ext cx="5470800" cy="638400"/>
          </a:xfrm>
          <a:prstGeom prst="rect">
            <a:avLst/>
          </a:prstGeom>
          <a:noFill/>
          <a:ln>
            <a:noFill/>
          </a:ln>
        </p:spPr>
        <p:txBody>
          <a:bodyPr anchorCtr="0" anchor="t" bIns="73700" lIns="73700" spcFirstLastPara="1" rIns="73700" wrap="square" tIns="73700">
            <a:noAutofit/>
          </a:bodyPr>
          <a:lstStyle/>
          <a:p>
            <a:pPr indent="0" lvl="0" marL="0" marR="0" rtl="0" algn="l">
              <a:lnSpc>
                <a:spcPct val="120000"/>
              </a:lnSpc>
              <a:spcBef>
                <a:spcPts val="0"/>
              </a:spcBef>
              <a:spcAft>
                <a:spcPts val="0"/>
              </a:spcAft>
              <a:buClr>
                <a:srgbClr val="53585F"/>
              </a:buClr>
              <a:buFont typeface="Arial"/>
              <a:buNone/>
            </a:pPr>
            <a:r>
              <a:rPr b="1" lang="en-GB" sz="3600">
                <a:solidFill>
                  <a:srgbClr val="FFFFFF"/>
                </a:solidFill>
                <a:latin typeface="Montserrat"/>
                <a:ea typeface="Montserrat"/>
                <a:cs typeface="Montserrat"/>
                <a:sym typeface="Montserrat"/>
              </a:rPr>
              <a:t>Neutral</a:t>
            </a:r>
            <a:r>
              <a:rPr b="1" lang="en-GB" sz="3600">
                <a:solidFill>
                  <a:srgbClr val="FFFFFF"/>
                </a:solidFill>
                <a:latin typeface="Montserrat"/>
                <a:ea typeface="Montserrat"/>
                <a:cs typeface="Montserrat"/>
                <a:sym typeface="Montserrat"/>
              </a:rPr>
              <a:t> Palette</a:t>
            </a:r>
            <a:endParaRPr sz="3600">
              <a:solidFill>
                <a:srgbClr val="FFFFFF"/>
              </a:solidFill>
              <a:latin typeface="Montserrat"/>
              <a:ea typeface="Montserrat"/>
              <a:cs typeface="Montserrat"/>
              <a:sym typeface="Montserrat"/>
            </a:endParaRPr>
          </a:p>
        </p:txBody>
      </p:sp>
      <p:sp>
        <p:nvSpPr>
          <p:cNvPr id="637" name="Google Shape;637;p26"/>
          <p:cNvSpPr txBox="1"/>
          <p:nvPr/>
        </p:nvSpPr>
        <p:spPr>
          <a:xfrm>
            <a:off x="696125" y="875650"/>
            <a:ext cx="29115000" cy="1568400"/>
          </a:xfrm>
          <a:prstGeom prst="rect">
            <a:avLst/>
          </a:prstGeom>
          <a:noFill/>
          <a:ln>
            <a:noFill/>
          </a:ln>
        </p:spPr>
        <p:txBody>
          <a:bodyPr anchorCtr="0" anchor="b" bIns="0" lIns="0" spcFirstLastPara="1" rIns="91425" wrap="square" tIns="91425">
            <a:noAutofit/>
          </a:bodyPr>
          <a:lstStyle/>
          <a:p>
            <a:pPr indent="0" lvl="0" marL="0" rtl="0" algn="l">
              <a:spcBef>
                <a:spcPts val="0"/>
              </a:spcBef>
              <a:spcAft>
                <a:spcPts val="0"/>
              </a:spcAft>
              <a:buNone/>
            </a:pPr>
            <a:r>
              <a:rPr b="1" lang="en-GB" sz="8200">
                <a:solidFill>
                  <a:srgbClr val="FFFFFF"/>
                </a:solidFill>
                <a:latin typeface="Montserrat"/>
                <a:ea typeface="Montserrat"/>
                <a:cs typeface="Montserrat"/>
                <a:sym typeface="Montserrat"/>
              </a:rPr>
              <a:t>NYU Abu Dhabi Neutral Color Palette</a:t>
            </a:r>
            <a:endParaRPr b="1" sz="8200">
              <a:solidFill>
                <a:srgbClr val="FFFFFF"/>
              </a:solidFill>
              <a:latin typeface="Montserrat"/>
              <a:ea typeface="Montserrat"/>
              <a:cs typeface="Montserrat"/>
              <a:sym typeface="Montserrat"/>
            </a:endParaRPr>
          </a:p>
        </p:txBody>
      </p:sp>
      <p:sp>
        <p:nvSpPr>
          <p:cNvPr id="638" name="Google Shape;638;p26"/>
          <p:cNvSpPr/>
          <p:nvPr/>
        </p:nvSpPr>
        <p:spPr>
          <a:xfrm>
            <a:off x="14304393" y="10873548"/>
            <a:ext cx="1905600" cy="1714800"/>
          </a:xfrm>
          <a:prstGeom prst="rect">
            <a:avLst/>
          </a:prstGeom>
          <a:solidFill>
            <a:srgbClr val="BFBEBB"/>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639" name="Google Shape;639;p26"/>
          <p:cNvSpPr/>
          <p:nvPr/>
        </p:nvSpPr>
        <p:spPr>
          <a:xfrm>
            <a:off x="14304393" y="13134538"/>
            <a:ext cx="1905600" cy="1714800"/>
          </a:xfrm>
          <a:prstGeom prst="rect">
            <a:avLst/>
          </a:prstGeom>
          <a:solidFill>
            <a:srgbClr val="7F7F7C"/>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640" name="Google Shape;640;p26"/>
          <p:cNvSpPr/>
          <p:nvPr/>
        </p:nvSpPr>
        <p:spPr>
          <a:xfrm>
            <a:off x="16368524" y="10736375"/>
            <a:ext cx="4560300" cy="20367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chemeClr val="dk1"/>
              </a:buClr>
              <a:buSzPts val="1100"/>
              <a:buFont typeface="Arial"/>
              <a:buNone/>
            </a:pPr>
            <a:r>
              <a:rPr b="1" lang="en-GB" sz="2400">
                <a:solidFill>
                  <a:srgbClr val="FFFFFF"/>
                </a:solidFill>
                <a:latin typeface="Montserrat"/>
                <a:ea typeface="Montserrat"/>
                <a:cs typeface="Montserrat"/>
                <a:sym typeface="Montserrat"/>
              </a:rPr>
              <a:t>GREY</a:t>
            </a:r>
            <a:endParaRPr b="1"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GB" sz="2400">
                <a:solidFill>
                  <a:srgbClr val="FFFFFF"/>
                </a:solidFill>
                <a:latin typeface="Montserrat"/>
                <a:ea typeface="Montserrat"/>
                <a:cs typeface="Montserrat"/>
                <a:sym typeface="Montserrat"/>
              </a:rPr>
              <a:t>C19, M17, Y17, K23</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GB" sz="2400">
                <a:solidFill>
                  <a:srgbClr val="FFFFFF"/>
                </a:solidFill>
                <a:latin typeface="Montserrat"/>
                <a:ea typeface="Montserrat"/>
                <a:cs typeface="Montserrat"/>
                <a:sym typeface="Montserrat"/>
              </a:rPr>
              <a:t>R191, G190, B187</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GB" sz="2400">
                <a:solidFill>
                  <a:srgbClr val="FFFFFF"/>
                </a:solidFill>
                <a:latin typeface="Montserrat"/>
                <a:ea typeface="Montserrat"/>
                <a:cs typeface="Montserrat"/>
                <a:sym typeface="Montserrat"/>
              </a:rPr>
              <a:t>HEX bfbebb</a:t>
            </a:r>
            <a:endParaRPr sz="2400">
              <a:solidFill>
                <a:srgbClr val="FFFFFF"/>
              </a:solidFill>
              <a:latin typeface="Montserrat"/>
              <a:ea typeface="Montserrat"/>
              <a:cs typeface="Montserrat"/>
              <a:sym typeface="Montserrat"/>
            </a:endParaRPr>
          </a:p>
        </p:txBody>
      </p:sp>
      <p:sp>
        <p:nvSpPr>
          <p:cNvPr id="641" name="Google Shape;641;p26"/>
          <p:cNvSpPr/>
          <p:nvPr/>
        </p:nvSpPr>
        <p:spPr>
          <a:xfrm>
            <a:off x="16368519" y="13017388"/>
            <a:ext cx="4560300" cy="19491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chemeClr val="dk1"/>
              </a:buClr>
              <a:buSzPts val="1100"/>
              <a:buFont typeface="Arial"/>
              <a:buNone/>
            </a:pPr>
            <a:r>
              <a:rPr b="1" lang="en-GB" sz="2400">
                <a:solidFill>
                  <a:srgbClr val="FFFFFF"/>
                </a:solidFill>
                <a:latin typeface="Montserrat"/>
                <a:ea typeface="Montserrat"/>
                <a:cs typeface="Montserrat"/>
                <a:sym typeface="Montserrat"/>
              </a:rPr>
              <a:t>CHARCOAL GREY</a:t>
            </a:r>
            <a:endParaRPr b="1"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GB" sz="2400">
                <a:solidFill>
                  <a:srgbClr val="FFFFFF"/>
                </a:solidFill>
                <a:latin typeface="Montserrat"/>
                <a:ea typeface="Montserrat"/>
                <a:cs typeface="Montserrat"/>
                <a:sym typeface="Montserrat"/>
              </a:rPr>
              <a:t>C38, M34, Y34, K45</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GB" sz="2400">
                <a:solidFill>
                  <a:srgbClr val="FFFFFF"/>
                </a:solidFill>
                <a:latin typeface="Montserrat"/>
                <a:ea typeface="Montserrat"/>
                <a:cs typeface="Montserrat"/>
                <a:sym typeface="Montserrat"/>
              </a:rPr>
              <a:t>R127, G127, B124</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GB" sz="2400">
                <a:solidFill>
                  <a:srgbClr val="FFFFFF"/>
                </a:solidFill>
                <a:latin typeface="Montserrat"/>
                <a:ea typeface="Montserrat"/>
                <a:cs typeface="Montserrat"/>
                <a:sym typeface="Montserrat"/>
              </a:rPr>
              <a:t>HEX 7f7f7c</a:t>
            </a:r>
            <a:endParaRPr sz="2400">
              <a:solidFill>
                <a:srgbClr val="FFFFFF"/>
              </a:solidFill>
              <a:latin typeface="Montserrat"/>
              <a:ea typeface="Montserrat"/>
              <a:cs typeface="Montserrat"/>
              <a:sym typeface="Montserrat"/>
            </a:endParaRPr>
          </a:p>
        </p:txBody>
      </p:sp>
      <p:sp>
        <p:nvSpPr>
          <p:cNvPr id="642" name="Google Shape;642;p26"/>
          <p:cNvSpPr/>
          <p:nvPr/>
        </p:nvSpPr>
        <p:spPr>
          <a:xfrm>
            <a:off x="14304393" y="15378726"/>
            <a:ext cx="1905600" cy="1714800"/>
          </a:xfrm>
          <a:prstGeom prst="rect">
            <a:avLst/>
          </a:prstGeom>
          <a:solidFill>
            <a:srgbClr val="474645"/>
          </a:solidFill>
          <a:ln cap="flat" cmpd="sng" w="19050">
            <a:solidFill>
              <a:srgbClr val="FFFFFF"/>
            </a:solidFill>
            <a:prstDash val="solid"/>
            <a:round/>
            <a:headEnd len="sm" w="sm" type="none"/>
            <a:tailEnd len="sm" w="sm" type="none"/>
          </a:ln>
        </p:spPr>
        <p:txBody>
          <a:bodyPr anchorCtr="0" anchor="ctr" bIns="73700" lIns="73700" spcFirstLastPara="1" rIns="73700" wrap="square" tIns="73700">
            <a:noAutofit/>
          </a:bodyPr>
          <a:lstStyle/>
          <a:p>
            <a:pPr indent="0" lvl="0" marL="0" marR="0" rtl="0" algn="l">
              <a:lnSpc>
                <a:spcPct val="237500"/>
              </a:lnSpc>
              <a:spcBef>
                <a:spcPts val="0"/>
              </a:spcBef>
              <a:spcAft>
                <a:spcPts val="0"/>
              </a:spcAft>
              <a:buClr>
                <a:srgbClr val="FFFFFF"/>
              </a:buClr>
              <a:buFont typeface="Arial"/>
              <a:buNone/>
            </a:pPr>
            <a:r>
              <a:t/>
            </a:r>
            <a:endParaRPr b="1" baseline="30000" i="0" sz="4800" u="none" cap="none" strike="noStrike">
              <a:solidFill>
                <a:srgbClr val="FFFFFF"/>
              </a:solidFill>
              <a:latin typeface="Arial"/>
              <a:ea typeface="Arial"/>
              <a:cs typeface="Arial"/>
              <a:sym typeface="Arial"/>
            </a:endParaRPr>
          </a:p>
        </p:txBody>
      </p:sp>
      <p:sp>
        <p:nvSpPr>
          <p:cNvPr id="643" name="Google Shape;643;p26"/>
          <p:cNvSpPr/>
          <p:nvPr/>
        </p:nvSpPr>
        <p:spPr>
          <a:xfrm>
            <a:off x="16368519" y="15261575"/>
            <a:ext cx="4560300" cy="1949100"/>
          </a:xfrm>
          <a:prstGeom prst="rect">
            <a:avLst/>
          </a:prstGeom>
          <a:noFill/>
          <a:ln>
            <a:noFill/>
          </a:ln>
        </p:spPr>
        <p:txBody>
          <a:bodyPr anchorCtr="0" anchor="t" bIns="73700" lIns="73700" spcFirstLastPara="1" rIns="73700" wrap="square" tIns="73700">
            <a:noAutofit/>
          </a:bodyPr>
          <a:lstStyle/>
          <a:p>
            <a:pPr indent="0" lvl="0" marL="0" marR="0" rtl="0" algn="l">
              <a:lnSpc>
                <a:spcPct val="100000"/>
              </a:lnSpc>
              <a:spcBef>
                <a:spcPts val="0"/>
              </a:spcBef>
              <a:spcAft>
                <a:spcPts val="0"/>
              </a:spcAft>
              <a:buClr>
                <a:schemeClr val="dk1"/>
              </a:buClr>
              <a:buSzPts val="1100"/>
              <a:buFont typeface="Arial"/>
              <a:buNone/>
            </a:pPr>
            <a:r>
              <a:rPr b="1" lang="en-GB" sz="2400">
                <a:solidFill>
                  <a:srgbClr val="FFFFFF"/>
                </a:solidFill>
                <a:latin typeface="Montserrat"/>
                <a:ea typeface="Montserrat"/>
                <a:cs typeface="Montserrat"/>
                <a:sym typeface="Montserrat"/>
              </a:rPr>
              <a:t>DARK GREY</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GB" sz="2400">
                <a:solidFill>
                  <a:srgbClr val="FFFFFF"/>
                </a:solidFill>
                <a:latin typeface="Montserrat"/>
                <a:ea typeface="Montserrat"/>
                <a:cs typeface="Montserrat"/>
                <a:sym typeface="Montserrat"/>
              </a:rPr>
              <a:t>C56, M51, Y50, K67</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GB" sz="2400">
                <a:solidFill>
                  <a:srgbClr val="FFFFFF"/>
                </a:solidFill>
                <a:latin typeface="Montserrat"/>
                <a:ea typeface="Montserrat"/>
                <a:cs typeface="Montserrat"/>
                <a:sym typeface="Montserrat"/>
              </a:rPr>
              <a:t>R71, G70, B69</a:t>
            </a:r>
            <a:endParaRPr sz="24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GB" sz="2400">
                <a:solidFill>
                  <a:srgbClr val="FFFFFF"/>
                </a:solidFill>
                <a:latin typeface="Montserrat"/>
                <a:ea typeface="Montserrat"/>
                <a:cs typeface="Montserrat"/>
                <a:sym typeface="Montserrat"/>
              </a:rPr>
              <a:t>HEX 474645</a:t>
            </a:r>
            <a:endParaRPr sz="2400">
              <a:solidFill>
                <a:srgbClr val="FFFFFF"/>
              </a:solidFill>
              <a:latin typeface="Montserrat"/>
              <a:ea typeface="Montserrat"/>
              <a:cs typeface="Montserrat"/>
              <a:sym typeface="Montserrat"/>
            </a:endParaRPr>
          </a:p>
        </p:txBody>
      </p:sp>
      <p:sp>
        <p:nvSpPr>
          <p:cNvPr id="644" name="Google Shape;644;p26"/>
          <p:cNvSpPr txBox="1"/>
          <p:nvPr/>
        </p:nvSpPr>
        <p:spPr>
          <a:xfrm>
            <a:off x="-13795400" y="6036000"/>
            <a:ext cx="13266900" cy="3725400"/>
          </a:xfrm>
          <a:prstGeom prst="rect">
            <a:avLst/>
          </a:prstGeom>
          <a:solidFill>
            <a:schemeClr val="accent2"/>
          </a:solidFill>
          <a:ln>
            <a:noFill/>
          </a:ln>
        </p:spPr>
        <p:txBody>
          <a:bodyPr anchorCtr="0" anchor="t" bIns="91425" lIns="360000" spcFirstLastPara="1" rIns="540000" wrap="square" tIns="270000">
            <a:noAutofit/>
          </a:bodyPr>
          <a:lstStyle/>
          <a:p>
            <a:pPr indent="0" lvl="0" marL="0" rtl="0" algn="l">
              <a:spcBef>
                <a:spcPts val="0"/>
              </a:spcBef>
              <a:spcAft>
                <a:spcPts val="0"/>
              </a:spcAft>
              <a:buNone/>
            </a:pPr>
            <a:r>
              <a:rPr b="1" lang="en-GB" sz="4800">
                <a:solidFill>
                  <a:srgbClr val="FFFFFF"/>
                </a:solidFill>
                <a:latin typeface="IBM Plex Sans"/>
                <a:ea typeface="IBM Plex Sans"/>
                <a:cs typeface="IBM Plex Sans"/>
                <a:sym typeface="IBM Plex Sans"/>
              </a:rPr>
              <a:t>THIS SLIDE IS FOR REFERENCE ONLY. ALL “NYUAD COLORS” ARE SETUP AS CUSTOM COLORS WITHIN THE PRESENTATION TEMPLATE.</a:t>
            </a:r>
            <a:endParaRPr b="1" sz="4800">
              <a:solidFill>
                <a:srgbClr val="FFFFFF"/>
              </a:solidFill>
              <a:latin typeface="IBM Plex Sans"/>
              <a:ea typeface="IBM Plex Sans"/>
              <a:cs typeface="IBM Plex Sans"/>
              <a:sym typeface="IBM Plex Sans"/>
            </a:endParaRPr>
          </a:p>
        </p:txBody>
      </p:sp>
      <p:sp>
        <p:nvSpPr>
          <p:cNvPr id="645" name="Google Shape;645;p26"/>
          <p:cNvSpPr txBox="1"/>
          <p:nvPr/>
        </p:nvSpPr>
        <p:spPr>
          <a:xfrm>
            <a:off x="-13795400" y="4467600"/>
            <a:ext cx="132669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THIS TEMPLATE</a:t>
            </a:r>
            <a:endParaRPr b="1" sz="6000">
              <a:solidFill>
                <a:srgbClr val="FFFFFF"/>
              </a:solidFill>
              <a:latin typeface="IBM Plex Sans"/>
              <a:ea typeface="IBM Plex Sans"/>
              <a:cs typeface="IBM Plex Sans"/>
              <a:sym typeface="IBM Plex Sans"/>
            </a:endParaRPr>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20319">
          <p15:clr>
            <a:schemeClr val="accent1"/>
          </p15:clr>
        </p15:guide>
        <p15:guide id="10" pos="2721">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 for Reference – Logos" showMasterSp="0">
  <p:cSld name="TITLE_1_2_3_1_1_1_1">
    <p:bg>
      <p:bgPr>
        <a:solidFill>
          <a:schemeClr val="lt2"/>
        </a:solidFill>
      </p:bgPr>
    </p:bg>
    <p:spTree>
      <p:nvGrpSpPr>
        <p:cNvPr id="646" name="Shape 646"/>
        <p:cNvGrpSpPr/>
        <p:nvPr/>
      </p:nvGrpSpPr>
      <p:grpSpPr>
        <a:xfrm>
          <a:off x="0" y="0"/>
          <a:ext cx="0" cy="0"/>
          <a:chOff x="0" y="0"/>
          <a:chExt cx="0" cy="0"/>
        </a:xfrm>
      </p:grpSpPr>
      <p:sp>
        <p:nvSpPr>
          <p:cNvPr id="647" name="Google Shape;647;p27"/>
          <p:cNvSpPr txBox="1"/>
          <p:nvPr>
            <p:ph idx="12" type="sldNum"/>
          </p:nvPr>
        </p:nvSpPr>
        <p:spPr>
          <a:xfrm>
            <a:off x="35316000" y="19699200"/>
            <a:ext cx="576000" cy="540000"/>
          </a:xfrm>
          <a:prstGeom prst="rect">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648" name="Google Shape;648;p27"/>
          <p:cNvSpPr txBox="1"/>
          <p:nvPr>
            <p:ph idx="1" type="subTitle"/>
          </p:nvPr>
        </p:nvSpPr>
        <p:spPr>
          <a:xfrm>
            <a:off x="696125" y="2444050"/>
            <a:ext cx="29115000" cy="6561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649" name="Google Shape;649;p27"/>
          <p:cNvSpPr txBox="1"/>
          <p:nvPr>
            <p:ph idx="2" type="body"/>
          </p:nvPr>
        </p:nvSpPr>
        <p:spPr>
          <a:xfrm>
            <a:off x="685800" y="19699200"/>
            <a:ext cx="14050800" cy="540000"/>
          </a:xfrm>
          <a:prstGeom prst="rect">
            <a:avLst/>
          </a:prstGeom>
          <a:noFill/>
          <a:ln cap="flat" cmpd="sng" w="19050">
            <a:solidFill>
              <a:srgbClr val="FFFFFF"/>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
        <p:nvSpPr>
          <p:cNvPr id="650" name="Google Shape;650;p27"/>
          <p:cNvSpPr txBox="1"/>
          <p:nvPr>
            <p:ph idx="3" type="body"/>
          </p:nvPr>
        </p:nvSpPr>
        <p:spPr>
          <a:xfrm>
            <a:off x="14736600" y="19699200"/>
            <a:ext cx="20579400" cy="54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pic>
        <p:nvPicPr>
          <p:cNvPr id="651" name="Google Shape;651;p27"/>
          <p:cNvPicPr preferRelativeResize="0"/>
          <p:nvPr/>
        </p:nvPicPr>
        <p:blipFill rotWithShape="1">
          <a:blip r:embed="rId2">
            <a:alphaModFix/>
          </a:blip>
          <a:srcRect b="45115" l="0" r="0" t="0"/>
          <a:stretch/>
        </p:blipFill>
        <p:spPr>
          <a:xfrm>
            <a:off x="29811200" y="762000"/>
            <a:ext cx="6002799" cy="1568350"/>
          </a:xfrm>
          <a:prstGeom prst="rect">
            <a:avLst/>
          </a:prstGeom>
          <a:noFill/>
          <a:ln>
            <a:noFill/>
          </a:ln>
        </p:spPr>
      </p:pic>
      <p:sp>
        <p:nvSpPr>
          <p:cNvPr id="652" name="Google Shape;652;p27"/>
          <p:cNvSpPr txBox="1"/>
          <p:nvPr/>
        </p:nvSpPr>
        <p:spPr>
          <a:xfrm>
            <a:off x="4320000" y="-3550600"/>
            <a:ext cx="27936000" cy="3043200"/>
          </a:xfrm>
          <a:prstGeom prst="rect">
            <a:avLst/>
          </a:prstGeom>
          <a:solidFill>
            <a:schemeClr val="accent2"/>
          </a:solidFill>
          <a:ln>
            <a:noFill/>
          </a:ln>
        </p:spPr>
        <p:txBody>
          <a:bodyPr anchorCtr="0" anchor="ctr" bIns="91425" lIns="720000" spcFirstLastPara="1" rIns="54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(View &gt; Guides &gt; Show Guides)</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These logos are here as a reference. Please ensure you’re using high-resolution versions of images in your presentation.</a:t>
            </a:r>
            <a:endParaRPr sz="4800">
              <a:solidFill>
                <a:srgbClr val="FFFFFF"/>
              </a:solidFill>
              <a:latin typeface="IBM Plex Sans"/>
              <a:ea typeface="IBM Plex Sans"/>
              <a:cs typeface="IBM Plex Sans"/>
              <a:sym typeface="IBM Plex Sans"/>
            </a:endParaRPr>
          </a:p>
        </p:txBody>
      </p:sp>
      <p:sp>
        <p:nvSpPr>
          <p:cNvPr id="653" name="Google Shape;653;p27"/>
          <p:cNvSpPr txBox="1"/>
          <p:nvPr/>
        </p:nvSpPr>
        <p:spPr>
          <a:xfrm>
            <a:off x="4320000" y="-5119000"/>
            <a:ext cx="279360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THIS TEMPLATE</a:t>
            </a:r>
            <a:endParaRPr b="1" sz="6000">
              <a:solidFill>
                <a:srgbClr val="FFFFFF"/>
              </a:solidFill>
              <a:latin typeface="IBM Plex Sans"/>
              <a:ea typeface="IBM Plex Sans"/>
              <a:cs typeface="IBM Plex Sans"/>
              <a:sym typeface="IBM Plex Sans"/>
            </a:endParaRPr>
          </a:p>
        </p:txBody>
      </p:sp>
      <p:sp>
        <p:nvSpPr>
          <p:cNvPr id="654" name="Google Shape;654;p27"/>
          <p:cNvSpPr txBox="1"/>
          <p:nvPr/>
        </p:nvSpPr>
        <p:spPr>
          <a:xfrm>
            <a:off x="696125" y="875650"/>
            <a:ext cx="29115000" cy="1568400"/>
          </a:xfrm>
          <a:prstGeom prst="rect">
            <a:avLst/>
          </a:prstGeom>
          <a:noFill/>
          <a:ln>
            <a:noFill/>
          </a:ln>
        </p:spPr>
        <p:txBody>
          <a:bodyPr anchorCtr="0" anchor="b" bIns="0" lIns="0" spcFirstLastPara="1" rIns="91425" wrap="square" tIns="91425">
            <a:noAutofit/>
          </a:bodyPr>
          <a:lstStyle/>
          <a:p>
            <a:pPr indent="0" lvl="0" marL="0" rtl="0" algn="l">
              <a:spcBef>
                <a:spcPts val="0"/>
              </a:spcBef>
              <a:spcAft>
                <a:spcPts val="0"/>
              </a:spcAft>
              <a:buNone/>
            </a:pPr>
            <a:r>
              <a:rPr b="1" lang="en-GB" sz="8200">
                <a:solidFill>
                  <a:srgbClr val="FFFFFF"/>
                </a:solidFill>
                <a:latin typeface="Montserrat"/>
                <a:ea typeface="Montserrat"/>
                <a:cs typeface="Montserrat"/>
                <a:sym typeface="Montserrat"/>
              </a:rPr>
              <a:t>NYU Abu Dhabi Logos</a:t>
            </a:r>
            <a:endParaRPr b="1" sz="8200">
              <a:solidFill>
                <a:srgbClr val="FFFFFF"/>
              </a:solidFill>
              <a:latin typeface="Montserrat"/>
              <a:ea typeface="Montserrat"/>
              <a:cs typeface="Montserrat"/>
              <a:sym typeface="Montserrat"/>
            </a:endParaRPr>
          </a:p>
        </p:txBody>
      </p:sp>
      <p:sp>
        <p:nvSpPr>
          <p:cNvPr id="655" name="Google Shape;655;p27"/>
          <p:cNvSpPr txBox="1"/>
          <p:nvPr/>
        </p:nvSpPr>
        <p:spPr>
          <a:xfrm>
            <a:off x="-13795400" y="6036000"/>
            <a:ext cx="13566900" cy="3043200"/>
          </a:xfrm>
          <a:prstGeom prst="rect">
            <a:avLst/>
          </a:prstGeom>
          <a:solidFill>
            <a:schemeClr val="accent2"/>
          </a:solidFill>
          <a:ln>
            <a:noFill/>
          </a:ln>
        </p:spPr>
        <p:txBody>
          <a:bodyPr anchorCtr="0" anchor="t" bIns="91425" lIns="360000" spcFirstLastPara="1" rIns="540000" wrap="square" tIns="270000">
            <a:noAutofit/>
          </a:bodyPr>
          <a:lstStyle/>
          <a:p>
            <a:pPr indent="0" lvl="0" marL="0" rtl="0" algn="l">
              <a:spcBef>
                <a:spcPts val="0"/>
              </a:spcBef>
              <a:spcAft>
                <a:spcPts val="0"/>
              </a:spcAft>
              <a:buNone/>
            </a:pPr>
            <a:r>
              <a:rPr b="1" lang="en-GB" sz="4800">
                <a:solidFill>
                  <a:srgbClr val="FFFFFF"/>
                </a:solidFill>
                <a:latin typeface="IBM Plex Sans"/>
                <a:ea typeface="IBM Plex Sans"/>
                <a:cs typeface="IBM Plex Sans"/>
                <a:sym typeface="IBM Plex Sans"/>
              </a:rPr>
              <a:t>DO NOT USE THIS SLIDE IN YOUR PRESENTATION. IT IS ONLY FOR REFERENCE.</a:t>
            </a:r>
            <a:endParaRPr b="1" sz="4800">
              <a:solidFill>
                <a:srgbClr val="FFFFFF"/>
              </a:solidFill>
              <a:latin typeface="IBM Plex Sans"/>
              <a:ea typeface="IBM Plex Sans"/>
              <a:cs typeface="IBM Plex Sans"/>
              <a:sym typeface="IBM Plex Sans"/>
            </a:endParaRPr>
          </a:p>
        </p:txBody>
      </p:sp>
      <p:sp>
        <p:nvSpPr>
          <p:cNvPr id="656" name="Google Shape;656;p27"/>
          <p:cNvSpPr txBox="1"/>
          <p:nvPr/>
        </p:nvSpPr>
        <p:spPr>
          <a:xfrm>
            <a:off x="-13795400" y="4467600"/>
            <a:ext cx="135669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THIS TEMPLATE</a:t>
            </a:r>
            <a:endParaRPr b="1" sz="6000">
              <a:solidFill>
                <a:srgbClr val="FFFFFF"/>
              </a:solidFill>
              <a:latin typeface="IBM Plex Sans"/>
              <a:ea typeface="IBM Plex Sans"/>
              <a:cs typeface="IBM Plex Sans"/>
              <a:sym typeface="IBM Plex Sans"/>
            </a:endParaRPr>
          </a:p>
        </p:txBody>
      </p:sp>
      <p:pic>
        <p:nvPicPr>
          <p:cNvPr id="657" name="Google Shape;657;p27"/>
          <p:cNvPicPr preferRelativeResize="0"/>
          <p:nvPr/>
        </p:nvPicPr>
        <p:blipFill>
          <a:blip r:embed="rId3">
            <a:alphaModFix/>
          </a:blip>
          <a:stretch>
            <a:fillRect/>
          </a:stretch>
        </p:blipFill>
        <p:spPr>
          <a:xfrm>
            <a:off x="18465362" y="4467593"/>
            <a:ext cx="6943096" cy="2555356"/>
          </a:xfrm>
          <a:prstGeom prst="rect">
            <a:avLst/>
          </a:prstGeom>
          <a:noFill/>
          <a:ln>
            <a:noFill/>
          </a:ln>
        </p:spPr>
      </p:pic>
      <p:pic>
        <p:nvPicPr>
          <p:cNvPr id="658" name="Google Shape;658;p27"/>
          <p:cNvPicPr preferRelativeResize="0"/>
          <p:nvPr/>
        </p:nvPicPr>
        <p:blipFill>
          <a:blip r:embed="rId4">
            <a:alphaModFix/>
          </a:blip>
          <a:stretch>
            <a:fillRect/>
          </a:stretch>
        </p:blipFill>
        <p:spPr>
          <a:xfrm>
            <a:off x="4588558" y="4467602"/>
            <a:ext cx="6933101" cy="2555349"/>
          </a:xfrm>
          <a:prstGeom prst="rect">
            <a:avLst/>
          </a:prstGeom>
          <a:noFill/>
          <a:ln>
            <a:noFill/>
          </a:ln>
        </p:spPr>
      </p:pic>
      <p:pic>
        <p:nvPicPr>
          <p:cNvPr id="659" name="Google Shape;659;p27"/>
          <p:cNvPicPr preferRelativeResize="0"/>
          <p:nvPr/>
        </p:nvPicPr>
        <p:blipFill>
          <a:blip r:embed="rId5">
            <a:alphaModFix/>
          </a:blip>
          <a:stretch>
            <a:fillRect/>
          </a:stretch>
        </p:blipFill>
        <p:spPr>
          <a:xfrm>
            <a:off x="25409050" y="4321051"/>
            <a:ext cx="6933099" cy="3884249"/>
          </a:xfrm>
          <a:prstGeom prst="rect">
            <a:avLst/>
          </a:prstGeom>
          <a:noFill/>
          <a:ln>
            <a:noFill/>
          </a:ln>
        </p:spPr>
      </p:pic>
      <p:pic>
        <p:nvPicPr>
          <p:cNvPr id="660" name="Google Shape;660;p27"/>
          <p:cNvPicPr preferRelativeResize="0"/>
          <p:nvPr/>
        </p:nvPicPr>
        <p:blipFill>
          <a:blip r:embed="rId6">
            <a:alphaModFix/>
          </a:blip>
          <a:stretch>
            <a:fillRect/>
          </a:stretch>
        </p:blipFill>
        <p:spPr>
          <a:xfrm>
            <a:off x="11521651" y="4467588"/>
            <a:ext cx="6943095" cy="3888388"/>
          </a:xfrm>
          <a:prstGeom prst="rect">
            <a:avLst/>
          </a:prstGeom>
          <a:noFill/>
          <a:ln>
            <a:noFill/>
          </a:ln>
        </p:spPr>
      </p:pic>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20319">
          <p15:clr>
            <a:schemeClr val="accent1"/>
          </p15:clr>
        </p15:guide>
        <p15:guide id="10" pos="2721">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lack (Light Background / Image)" showMasterSp="0">
  <p:cSld name="TITLE_1_2_6">
    <p:bg>
      <p:bgPr>
        <a:solidFill>
          <a:srgbClr val="FFFFFF"/>
        </a:solidFill>
      </p:bgPr>
    </p:bg>
    <p:spTree>
      <p:nvGrpSpPr>
        <p:cNvPr id="52" name="Shape 52"/>
        <p:cNvGrpSpPr/>
        <p:nvPr/>
      </p:nvGrpSpPr>
      <p:grpSpPr>
        <a:xfrm>
          <a:off x="0" y="0"/>
          <a:ext cx="0" cy="0"/>
          <a:chOff x="0" y="0"/>
          <a:chExt cx="0" cy="0"/>
        </a:xfrm>
      </p:grpSpPr>
      <p:pic>
        <p:nvPicPr>
          <p:cNvPr descr="Gradient---White-to-Transparent---1920x1080_3.png" id="53" name="Google Shape;53;p4"/>
          <p:cNvPicPr preferRelativeResize="0"/>
          <p:nvPr/>
        </p:nvPicPr>
        <p:blipFill>
          <a:blip r:embed="rId2">
            <a:alphaModFix/>
          </a:blip>
          <a:stretch>
            <a:fillRect/>
          </a:stretch>
        </p:blipFill>
        <p:spPr>
          <a:xfrm rot="10800000">
            <a:off x="-8700" y="12915904"/>
            <a:ext cx="36576000" cy="7658096"/>
          </a:xfrm>
          <a:prstGeom prst="rect">
            <a:avLst/>
          </a:prstGeom>
          <a:noFill/>
          <a:ln>
            <a:noFill/>
          </a:ln>
        </p:spPr>
      </p:pic>
      <p:pic>
        <p:nvPicPr>
          <p:cNvPr descr="Gradient---White-to-Transparent---1920x1080_3.png" id="54" name="Google Shape;54;p4"/>
          <p:cNvPicPr preferRelativeResize="0"/>
          <p:nvPr/>
        </p:nvPicPr>
        <p:blipFill>
          <a:blip r:embed="rId2">
            <a:alphaModFix/>
          </a:blip>
          <a:stretch>
            <a:fillRect/>
          </a:stretch>
        </p:blipFill>
        <p:spPr>
          <a:xfrm>
            <a:off x="0" y="0"/>
            <a:ext cx="36576000" cy="9639302"/>
          </a:xfrm>
          <a:prstGeom prst="rect">
            <a:avLst/>
          </a:prstGeom>
          <a:noFill/>
          <a:ln>
            <a:noFill/>
          </a:ln>
        </p:spPr>
      </p:pic>
      <p:sp>
        <p:nvSpPr>
          <p:cNvPr id="55" name="Google Shape;55;p4"/>
          <p:cNvSpPr txBox="1"/>
          <p:nvPr>
            <p:ph idx="12" type="sldNum"/>
          </p:nvPr>
        </p:nvSpPr>
        <p:spPr>
          <a:xfrm>
            <a:off x="35316000" y="19699200"/>
            <a:ext cx="576000" cy="54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56" name="Google Shape;56;p4"/>
          <p:cNvSpPr txBox="1"/>
          <p:nvPr>
            <p:ph type="title"/>
          </p:nvPr>
        </p:nvSpPr>
        <p:spPr>
          <a:xfrm>
            <a:off x="696125" y="685800"/>
            <a:ext cx="29115000" cy="1733400"/>
          </a:xfrm>
          <a:prstGeom prst="rect">
            <a:avLst/>
          </a:prstGeom>
          <a:noFill/>
          <a:ln>
            <a:noFill/>
          </a:ln>
        </p:spPr>
        <p:txBody>
          <a:bodyPr anchorCtr="0" anchor="b" bIns="0" lIns="0" spcFirstLastPara="1" rIns="182850" wrap="square" tIns="182850">
            <a:noAutofit/>
          </a:bodyPr>
          <a:lstStyle>
            <a:lvl1pPr lvl="0" rtl="0">
              <a:spcBef>
                <a:spcPts val="0"/>
              </a:spcBef>
              <a:spcAft>
                <a:spcPts val="0"/>
              </a:spcAft>
              <a:buNone/>
              <a:defRPr b="1" sz="8200">
                <a:latin typeface="Montserrat"/>
                <a:ea typeface="Montserrat"/>
                <a:cs typeface="Montserrat"/>
                <a:sym typeface="Montserrat"/>
              </a:defRPr>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sp>
        <p:nvSpPr>
          <p:cNvPr id="57" name="Google Shape;57;p4"/>
          <p:cNvSpPr txBox="1"/>
          <p:nvPr>
            <p:ph idx="1" type="subTitle"/>
          </p:nvPr>
        </p:nvSpPr>
        <p:spPr>
          <a:xfrm>
            <a:off x="696125" y="2419200"/>
            <a:ext cx="29115000" cy="6810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latin typeface="Montserrat"/>
                <a:ea typeface="Montserrat"/>
                <a:cs typeface="Montserrat"/>
                <a:sym typeface="Montserrat"/>
              </a:defRPr>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sp>
        <p:nvSpPr>
          <p:cNvPr id="58" name="Google Shape;58;p4"/>
          <p:cNvSpPr txBox="1"/>
          <p:nvPr>
            <p:ph idx="2" type="body"/>
          </p:nvPr>
        </p:nvSpPr>
        <p:spPr>
          <a:xfrm>
            <a:off x="685800" y="19699200"/>
            <a:ext cx="14050800" cy="54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1pPr>
            <a:lvl2pPr indent="-368300" lvl="1" marL="9144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2pPr>
            <a:lvl3pPr indent="-368300" lvl="2" marL="13716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3pPr>
            <a:lvl4pPr indent="-368300" lvl="3" marL="18288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4pPr>
            <a:lvl5pPr indent="-368300" lvl="4" marL="22860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5pPr>
            <a:lvl6pPr indent="-368300" lvl="5" marL="27432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6pPr>
            <a:lvl7pPr indent="-368300" lvl="6" marL="32004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7pPr>
            <a:lvl8pPr indent="-368300" lvl="7" marL="36576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8pPr>
            <a:lvl9pPr indent="-368300" lvl="8" marL="4114800" rtl="0">
              <a:spcBef>
                <a:spcPts val="0"/>
              </a:spcBef>
              <a:spcAft>
                <a:spcPts val="0"/>
              </a:spcAft>
              <a:buSzPts val="2200"/>
              <a:buFont typeface="Montserrat Medium"/>
              <a:buChar char="■"/>
              <a:defRPr sz="2200">
                <a:latin typeface="Montserrat Medium"/>
                <a:ea typeface="Montserrat Medium"/>
                <a:cs typeface="Montserrat Medium"/>
                <a:sym typeface="Montserrat Medium"/>
              </a:defRPr>
            </a:lvl9pPr>
          </a:lstStyle>
          <a:p/>
        </p:txBody>
      </p:sp>
      <p:sp>
        <p:nvSpPr>
          <p:cNvPr id="59" name="Google Shape;59;p4"/>
          <p:cNvSpPr txBox="1"/>
          <p:nvPr>
            <p:ph idx="3" type="body"/>
          </p:nvPr>
        </p:nvSpPr>
        <p:spPr>
          <a:xfrm>
            <a:off x="14736600" y="19699200"/>
            <a:ext cx="20579400" cy="54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1pPr>
            <a:lvl2pPr indent="-368300" lvl="1" marL="9144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2pPr>
            <a:lvl3pPr indent="-368300" lvl="2" marL="13716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3pPr>
            <a:lvl4pPr indent="-368300" lvl="3" marL="18288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4pPr>
            <a:lvl5pPr indent="-368300" lvl="4" marL="22860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5pPr>
            <a:lvl6pPr indent="-368300" lvl="5" marL="27432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6pPr>
            <a:lvl7pPr indent="-368300" lvl="6" marL="32004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7pPr>
            <a:lvl8pPr indent="-368300" lvl="7" marL="36576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8pPr>
            <a:lvl9pPr indent="-368300" lvl="8" marL="4114800" rtl="0" algn="r">
              <a:spcBef>
                <a:spcPts val="0"/>
              </a:spcBef>
              <a:spcAft>
                <a:spcPts val="0"/>
              </a:spcAft>
              <a:buSzPts val="2200"/>
              <a:buFont typeface="Montserrat Medium"/>
              <a:buChar char="■"/>
              <a:defRPr sz="2200">
                <a:latin typeface="Montserrat Medium"/>
                <a:ea typeface="Montserrat Medium"/>
                <a:cs typeface="Montserrat Medium"/>
                <a:sym typeface="Montserrat Medium"/>
              </a:defRPr>
            </a:lvl9pPr>
          </a:lstStyle>
          <a:p/>
        </p:txBody>
      </p:sp>
      <p:sp>
        <p:nvSpPr>
          <p:cNvPr id="60" name="Google Shape;60;p4"/>
          <p:cNvSpPr txBox="1"/>
          <p:nvPr>
            <p:ph idx="4" type="body"/>
          </p:nvPr>
        </p:nvSpPr>
        <p:spPr>
          <a:xfrm>
            <a:off x="6768000" y="4467600"/>
            <a:ext cx="23043000" cy="13442400"/>
          </a:xfrm>
          <a:prstGeom prst="rect">
            <a:avLst/>
          </a:prstGeom>
          <a:noFill/>
          <a:ln>
            <a:noFill/>
          </a:ln>
        </p:spPr>
        <p:txBody>
          <a:bodyPr anchorCtr="0" anchor="t" bIns="0" lIns="684000" spcFirstLastPara="1" rIns="0" wrap="square" tIns="0">
            <a:noAutofit/>
          </a:bodyPr>
          <a:lstStyle>
            <a:lvl1pPr indent="-1181100" lvl="0" marL="457200" rtl="0">
              <a:spcBef>
                <a:spcPts val="0"/>
              </a:spcBef>
              <a:spcAft>
                <a:spcPts val="0"/>
              </a:spcAft>
              <a:buSzPts val="15000"/>
              <a:buFont typeface="IBM Plex Sans"/>
              <a:buChar char="●"/>
              <a:defRPr sz="15000">
                <a:latin typeface="IBM Plex Sans"/>
                <a:ea typeface="IBM Plex Sans"/>
                <a:cs typeface="IBM Plex Sans"/>
                <a:sym typeface="IBM Plex Sans"/>
              </a:defRPr>
            </a:lvl1pPr>
            <a:lvl2pPr indent="-1181100" lvl="1" marL="914400" rtl="0">
              <a:spcBef>
                <a:spcPts val="0"/>
              </a:spcBef>
              <a:spcAft>
                <a:spcPts val="0"/>
              </a:spcAft>
              <a:buSzPts val="15000"/>
              <a:buFont typeface="IBM Plex Sans"/>
              <a:buChar char="○"/>
              <a:defRPr sz="15000">
                <a:latin typeface="IBM Plex Sans"/>
                <a:ea typeface="IBM Plex Sans"/>
                <a:cs typeface="IBM Plex Sans"/>
                <a:sym typeface="IBM Plex Sans"/>
              </a:defRPr>
            </a:lvl2pPr>
            <a:lvl3pPr indent="-1181100" lvl="2" marL="1371600" rtl="0">
              <a:spcBef>
                <a:spcPts val="0"/>
              </a:spcBef>
              <a:spcAft>
                <a:spcPts val="0"/>
              </a:spcAft>
              <a:buSzPts val="15000"/>
              <a:buFont typeface="IBM Plex Sans"/>
              <a:buChar char="■"/>
              <a:defRPr sz="15000">
                <a:latin typeface="IBM Plex Sans"/>
                <a:ea typeface="IBM Plex Sans"/>
                <a:cs typeface="IBM Plex Sans"/>
                <a:sym typeface="IBM Plex Sans"/>
              </a:defRPr>
            </a:lvl3pPr>
            <a:lvl4pPr indent="-1181100" lvl="3" marL="1828800" rtl="0">
              <a:spcBef>
                <a:spcPts val="0"/>
              </a:spcBef>
              <a:spcAft>
                <a:spcPts val="0"/>
              </a:spcAft>
              <a:buSzPts val="15000"/>
              <a:buFont typeface="IBM Plex Sans"/>
              <a:buChar char="●"/>
              <a:defRPr sz="15000">
                <a:latin typeface="IBM Plex Sans"/>
                <a:ea typeface="IBM Plex Sans"/>
                <a:cs typeface="IBM Plex Sans"/>
                <a:sym typeface="IBM Plex Sans"/>
              </a:defRPr>
            </a:lvl4pPr>
            <a:lvl5pPr indent="-1181100" lvl="4" marL="2286000" rtl="0">
              <a:spcBef>
                <a:spcPts val="0"/>
              </a:spcBef>
              <a:spcAft>
                <a:spcPts val="0"/>
              </a:spcAft>
              <a:buSzPts val="15000"/>
              <a:buFont typeface="IBM Plex Sans"/>
              <a:buChar char="○"/>
              <a:defRPr sz="15000">
                <a:latin typeface="IBM Plex Sans"/>
                <a:ea typeface="IBM Plex Sans"/>
                <a:cs typeface="IBM Plex Sans"/>
                <a:sym typeface="IBM Plex Sans"/>
              </a:defRPr>
            </a:lvl5pPr>
            <a:lvl6pPr indent="-1181100" lvl="5" marL="2743200" rtl="0">
              <a:spcBef>
                <a:spcPts val="0"/>
              </a:spcBef>
              <a:spcAft>
                <a:spcPts val="0"/>
              </a:spcAft>
              <a:buSzPts val="15000"/>
              <a:buFont typeface="IBM Plex Sans"/>
              <a:buChar char="■"/>
              <a:defRPr sz="15000">
                <a:latin typeface="IBM Plex Sans"/>
                <a:ea typeface="IBM Plex Sans"/>
                <a:cs typeface="IBM Plex Sans"/>
                <a:sym typeface="IBM Plex Sans"/>
              </a:defRPr>
            </a:lvl6pPr>
            <a:lvl7pPr indent="-1181100" lvl="6" marL="3200400" rtl="0">
              <a:spcBef>
                <a:spcPts val="0"/>
              </a:spcBef>
              <a:spcAft>
                <a:spcPts val="0"/>
              </a:spcAft>
              <a:buSzPts val="15000"/>
              <a:buFont typeface="IBM Plex Sans"/>
              <a:buChar char="●"/>
              <a:defRPr sz="15000">
                <a:latin typeface="IBM Plex Sans"/>
                <a:ea typeface="IBM Plex Sans"/>
                <a:cs typeface="IBM Plex Sans"/>
                <a:sym typeface="IBM Plex Sans"/>
              </a:defRPr>
            </a:lvl7pPr>
            <a:lvl8pPr indent="-1181100" lvl="7" marL="3657600" rtl="0">
              <a:spcBef>
                <a:spcPts val="0"/>
              </a:spcBef>
              <a:spcAft>
                <a:spcPts val="0"/>
              </a:spcAft>
              <a:buSzPts val="15000"/>
              <a:buFont typeface="IBM Plex Sans"/>
              <a:buChar char="○"/>
              <a:defRPr sz="15000">
                <a:latin typeface="IBM Plex Sans"/>
                <a:ea typeface="IBM Plex Sans"/>
                <a:cs typeface="IBM Plex Sans"/>
                <a:sym typeface="IBM Plex Sans"/>
              </a:defRPr>
            </a:lvl8pPr>
            <a:lvl9pPr indent="-1181100" lvl="8" marL="4114800" rtl="0">
              <a:spcBef>
                <a:spcPts val="0"/>
              </a:spcBef>
              <a:spcAft>
                <a:spcPts val="0"/>
              </a:spcAft>
              <a:buSzPts val="15000"/>
              <a:buFont typeface="IBM Plex Sans"/>
              <a:buChar char="■"/>
              <a:defRPr sz="15000">
                <a:latin typeface="IBM Plex Sans"/>
                <a:ea typeface="IBM Plex Sans"/>
                <a:cs typeface="IBM Plex Sans"/>
                <a:sym typeface="IBM Plex Sans"/>
              </a:defRPr>
            </a:lvl9pPr>
          </a:lstStyle>
          <a:p/>
        </p:txBody>
      </p:sp>
      <p:pic>
        <p:nvPicPr>
          <p:cNvPr descr="NYUAD Engineering Division Logo RGB Black on White_600dpi.png" id="61" name="Google Shape;61;p4"/>
          <p:cNvPicPr preferRelativeResize="0"/>
          <p:nvPr/>
        </p:nvPicPr>
        <p:blipFill rotWithShape="1">
          <a:blip r:embed="rId3">
            <a:alphaModFix/>
          </a:blip>
          <a:srcRect b="44524" l="0" r="0" t="0"/>
          <a:stretch/>
        </p:blipFill>
        <p:spPr>
          <a:xfrm>
            <a:off x="29262102" y="264301"/>
            <a:ext cx="6936698" cy="2154901"/>
          </a:xfrm>
          <a:prstGeom prst="rect">
            <a:avLst/>
          </a:prstGeom>
          <a:noFill/>
          <a:ln>
            <a:noFill/>
          </a:ln>
        </p:spPr>
      </p:pic>
      <p:sp>
        <p:nvSpPr>
          <p:cNvPr id="62" name="Google Shape;62;p4"/>
          <p:cNvSpPr txBox="1"/>
          <p:nvPr/>
        </p:nvSpPr>
        <p:spPr>
          <a:xfrm>
            <a:off x="696125" y="2235085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bottom-left text box is best used for the names and titles of presenters.</a:t>
            </a:r>
            <a:endParaRPr sz="4800">
              <a:solidFill>
                <a:srgbClr val="FFFFFF"/>
              </a:solidFill>
              <a:latin typeface="IBM Plex Sans"/>
              <a:ea typeface="IBM Plex Sans"/>
              <a:cs typeface="IBM Plex Sans"/>
              <a:sym typeface="IBM Plex Sans"/>
            </a:endParaRPr>
          </a:p>
        </p:txBody>
      </p:sp>
      <p:sp>
        <p:nvSpPr>
          <p:cNvPr id="63" name="Google Shape;63;p4"/>
          <p:cNvSpPr txBox="1"/>
          <p:nvPr/>
        </p:nvSpPr>
        <p:spPr>
          <a:xfrm>
            <a:off x="696125" y="2087925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64" name="Google Shape;64;p4"/>
          <p:cNvSpPr txBox="1"/>
          <p:nvPr/>
        </p:nvSpPr>
        <p:spPr>
          <a:xfrm>
            <a:off x="21984500" y="22447650"/>
            <a:ext cx="13331400" cy="20985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r">
              <a:spcBef>
                <a:spcPts val="0"/>
              </a:spcBef>
              <a:spcAft>
                <a:spcPts val="0"/>
              </a:spcAft>
              <a:buNone/>
            </a:pPr>
            <a:r>
              <a:rPr lang="en-GB" sz="4800">
                <a:solidFill>
                  <a:srgbClr val="FFFFFF"/>
                </a:solidFill>
                <a:latin typeface="IBM Plex Sans"/>
                <a:ea typeface="IBM Plex Sans"/>
                <a:cs typeface="IBM Plex Sans"/>
                <a:sym typeface="IBM Plex Sans"/>
              </a:rPr>
              <a:t>The bottom-right text box is best used for the event, date, and title of the presentation.</a:t>
            </a:r>
            <a:endParaRPr sz="4800">
              <a:solidFill>
                <a:srgbClr val="FFFFFF"/>
              </a:solidFill>
              <a:latin typeface="IBM Plex Sans"/>
              <a:ea typeface="IBM Plex Sans"/>
              <a:cs typeface="IBM Plex Sans"/>
              <a:sym typeface="IBM Plex Sans"/>
            </a:endParaRPr>
          </a:p>
        </p:txBody>
      </p:sp>
      <p:sp>
        <p:nvSpPr>
          <p:cNvPr id="65" name="Google Shape;65;p4"/>
          <p:cNvSpPr txBox="1"/>
          <p:nvPr/>
        </p:nvSpPr>
        <p:spPr>
          <a:xfrm>
            <a:off x="21984600" y="20879250"/>
            <a:ext cx="133314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r">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66" name="Google Shape;66;p4"/>
          <p:cNvSpPr txBox="1"/>
          <p:nvPr/>
        </p:nvSpPr>
        <p:spPr>
          <a:xfrm>
            <a:off x="37104425" y="-2138700"/>
            <a:ext cx="13506300" cy="43929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NYU Logo should remain unchanged unless you’re fully replacing it with a departmental lock-up. If adding a logo, place it with 0.9cm spacing to the left of or below the NYU Logo.</a:t>
            </a:r>
            <a:endParaRPr sz="4800">
              <a:solidFill>
                <a:srgbClr val="FFFFFF"/>
              </a:solidFill>
              <a:latin typeface="IBM Plex Sans"/>
              <a:ea typeface="IBM Plex Sans"/>
              <a:cs typeface="IBM Plex Sans"/>
              <a:sym typeface="IBM Plex Sans"/>
            </a:endParaRPr>
          </a:p>
        </p:txBody>
      </p:sp>
      <p:sp>
        <p:nvSpPr>
          <p:cNvPr id="67" name="Google Shape;67;p4"/>
          <p:cNvSpPr txBox="1"/>
          <p:nvPr/>
        </p:nvSpPr>
        <p:spPr>
          <a:xfrm>
            <a:off x="37104425" y="-37071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68" name="Google Shape;68;p4"/>
          <p:cNvSpPr txBox="1"/>
          <p:nvPr/>
        </p:nvSpPr>
        <p:spPr>
          <a:xfrm>
            <a:off x="35892000" y="22350850"/>
            <a:ext cx="90498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Page numbers will be added automatically.</a:t>
            </a:r>
            <a:endParaRPr sz="4800">
              <a:solidFill>
                <a:srgbClr val="FFFFFF"/>
              </a:solidFill>
              <a:latin typeface="IBM Plex Sans"/>
              <a:ea typeface="IBM Plex Sans"/>
              <a:cs typeface="IBM Plex Sans"/>
              <a:sym typeface="IBM Plex Sans"/>
            </a:endParaRPr>
          </a:p>
        </p:txBody>
      </p:sp>
      <p:sp>
        <p:nvSpPr>
          <p:cNvPr id="69" name="Google Shape;69;p4"/>
          <p:cNvSpPr txBox="1"/>
          <p:nvPr/>
        </p:nvSpPr>
        <p:spPr>
          <a:xfrm>
            <a:off x="35892000" y="20879250"/>
            <a:ext cx="9049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70" name="Google Shape;70;p4"/>
          <p:cNvSpPr txBox="1"/>
          <p:nvPr/>
        </p:nvSpPr>
        <p:spPr>
          <a:xfrm>
            <a:off x="6768000" y="-8606050"/>
            <a:ext cx="23043000" cy="8453700"/>
          </a:xfrm>
          <a:prstGeom prst="rect">
            <a:avLst/>
          </a:prstGeom>
          <a:solidFill>
            <a:schemeClr val="accent2"/>
          </a:solidFill>
          <a:ln>
            <a:noFill/>
          </a:ln>
        </p:spPr>
        <p:txBody>
          <a:bodyPr anchorCtr="0" anchor="ctr"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a:t>
            </a:r>
            <a:r>
              <a:rPr b="1" lang="en-GB" sz="4800" u="sng">
                <a:solidFill>
                  <a:srgbClr val="FFFFFF"/>
                </a:solidFill>
                <a:latin typeface="IBM Plex Sans"/>
                <a:ea typeface="IBM Plex Sans"/>
                <a:cs typeface="IBM Plex Sans"/>
                <a:sym typeface="IBM Plex Sans"/>
              </a:rPr>
              <a:t>View &gt; Guides &gt; Show Guides</a:t>
            </a:r>
            <a:r>
              <a:rPr b="1" lang="en-GB" sz="4800">
                <a:solidFill>
                  <a:srgbClr val="FFFFFF"/>
                </a:solidFill>
                <a:latin typeface="IBM Plex Sans"/>
                <a:ea typeface="IBM Plex Sans"/>
                <a:cs typeface="IBM Plex Sans"/>
                <a:sym typeface="IBM Plex Sans"/>
              </a:rPr>
              <a:t>)</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Keep All Content in the center</a:t>
            </a:r>
            <a:r>
              <a:rPr lang="en-GB" sz="4800">
                <a:solidFill>
                  <a:srgbClr val="FFFFFF"/>
                </a:solidFill>
                <a:latin typeface="IBM Plex Sans"/>
                <a:ea typeface="IBM Plex Sans"/>
                <a:cs typeface="IBM Plex Sans"/>
                <a:sym typeface="IBM Plex Sans"/>
              </a:rPr>
              <a:t> of the slide, within the blue guidelines.</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If adding a </a:t>
            </a:r>
            <a:r>
              <a:rPr b="1" lang="en-GB" sz="4800" u="sng">
                <a:solidFill>
                  <a:srgbClr val="FFFFFF"/>
                </a:solidFill>
                <a:latin typeface="IBM Plex Sans"/>
                <a:ea typeface="IBM Plex Sans"/>
                <a:cs typeface="IBM Plex Sans"/>
                <a:sym typeface="IBM Plex Sans"/>
              </a:rPr>
              <a:t>background image</a:t>
            </a:r>
            <a:r>
              <a:rPr lang="en-GB" sz="4800">
                <a:solidFill>
                  <a:srgbClr val="FFFFFF"/>
                </a:solidFill>
                <a:latin typeface="IBM Plex Sans"/>
                <a:ea typeface="IBM Plex Sans"/>
                <a:cs typeface="IBM Plex Sans"/>
                <a:sym typeface="IBM Plex Sans"/>
              </a:rPr>
              <a:t>, ensure it is </a:t>
            </a:r>
            <a:r>
              <a:rPr b="1" lang="en-GB" sz="4800" u="sng">
                <a:solidFill>
                  <a:srgbClr val="FFFFFF"/>
                </a:solidFill>
                <a:latin typeface="IBM Plex Sans"/>
                <a:ea typeface="IBM Plex Sans"/>
                <a:cs typeface="IBM Plex Sans"/>
                <a:sym typeface="IBM Plex Sans"/>
              </a:rPr>
              <a:t>3840x2160 pixels</a:t>
            </a:r>
            <a:r>
              <a:rPr lang="en-GB" sz="4800">
                <a:solidFill>
                  <a:srgbClr val="FFFFFF"/>
                </a:solidFill>
                <a:latin typeface="IBM Plex Sans"/>
                <a:ea typeface="IBM Plex Sans"/>
                <a:cs typeface="IBM Plex Sans"/>
                <a:sym typeface="IBM Plex Sans"/>
              </a:rPr>
              <a:t> (16:9 aspect ratio; otherwise it will be stretched)</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When changing the slide “Layout” or background, you may need to choose “Reset to Theme” from the change background dialogue.</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Make use of </a:t>
            </a:r>
            <a:r>
              <a:rPr b="1" lang="en-GB" sz="4800" u="sng">
                <a:solidFill>
                  <a:srgbClr val="FFFFFF"/>
                </a:solidFill>
                <a:latin typeface="IBM Plex Sans"/>
                <a:ea typeface="IBM Plex Sans"/>
                <a:cs typeface="IBM Plex Sans"/>
                <a:sym typeface="IBM Plex Sans"/>
              </a:rPr>
              <a:t>graphics</a:t>
            </a:r>
            <a:r>
              <a:rPr lang="en-GB" sz="4800" u="sng">
                <a:solidFill>
                  <a:srgbClr val="FFFFFF"/>
                </a:solidFill>
                <a:latin typeface="IBM Plex Sans"/>
                <a:ea typeface="IBM Plex Sans"/>
                <a:cs typeface="IBM Plex Sans"/>
                <a:sym typeface="IBM Plex Sans"/>
              </a:rPr>
              <a:t>, </a:t>
            </a:r>
            <a:r>
              <a:rPr b="1" lang="en-GB" sz="4800" u="sng">
                <a:solidFill>
                  <a:srgbClr val="FFFFFF"/>
                </a:solidFill>
                <a:latin typeface="IBM Plex Sans"/>
                <a:ea typeface="IBM Plex Sans"/>
                <a:cs typeface="IBM Plex Sans"/>
                <a:sym typeface="IBM Plex Sans"/>
              </a:rPr>
              <a:t>charts</a:t>
            </a:r>
            <a:r>
              <a:rPr lang="en-GB" sz="4800" u="sng">
                <a:solidFill>
                  <a:srgbClr val="FFFFFF"/>
                </a:solidFill>
                <a:latin typeface="IBM Plex Sans"/>
                <a:ea typeface="IBM Plex Sans"/>
                <a:cs typeface="IBM Plex Sans"/>
                <a:sym typeface="IBM Plex Sans"/>
              </a:rPr>
              <a:t>, and </a:t>
            </a:r>
            <a:r>
              <a:rPr b="1" lang="en-GB" sz="4800" u="sng">
                <a:solidFill>
                  <a:srgbClr val="FFFFFF"/>
                </a:solidFill>
                <a:latin typeface="IBM Plex Sans"/>
                <a:ea typeface="IBM Plex Sans"/>
                <a:cs typeface="IBM Plex Sans"/>
                <a:sym typeface="IBM Plex Sans"/>
              </a:rPr>
              <a:t>imagery</a:t>
            </a:r>
            <a:r>
              <a:rPr lang="en-GB" sz="4800">
                <a:solidFill>
                  <a:srgbClr val="FFFFFF"/>
                </a:solidFill>
                <a:latin typeface="IBM Plex Sans"/>
                <a:ea typeface="IBM Plex Sans"/>
                <a:cs typeface="IBM Plex Sans"/>
                <a:sym typeface="IBM Plex Sans"/>
              </a:rPr>
              <a:t> where possible in place of bullet-point lists and long paragraphs of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If presenting long text</a:t>
            </a:r>
            <a:r>
              <a:rPr lang="en-GB" sz="4800">
                <a:solidFill>
                  <a:srgbClr val="FFFFFF"/>
                </a:solidFill>
                <a:latin typeface="IBM Plex Sans"/>
                <a:ea typeface="IBM Plex Sans"/>
                <a:cs typeface="IBM Plex Sans"/>
                <a:sym typeface="IBM Plex Sans"/>
              </a:rPr>
              <a:t>, </a:t>
            </a:r>
            <a:r>
              <a:rPr b="1" lang="en-GB" sz="4800">
                <a:solidFill>
                  <a:srgbClr val="FFFFFF"/>
                </a:solidFill>
                <a:latin typeface="IBM Plex Sans"/>
                <a:ea typeface="IBM Plex Sans"/>
                <a:cs typeface="IBM Plex Sans"/>
                <a:sym typeface="IBM Plex Sans"/>
              </a:rPr>
              <a:t>draw attention to important word or phrases</a:t>
            </a:r>
            <a:r>
              <a:rPr lang="en-GB" sz="4800">
                <a:solidFill>
                  <a:srgbClr val="FFFFFF"/>
                </a:solidFill>
                <a:latin typeface="IBM Plex Sans"/>
                <a:ea typeface="IBM Plex Sans"/>
                <a:cs typeface="IBM Plex Sans"/>
                <a:sym typeface="IBM Plex Sans"/>
              </a:rPr>
              <a:t> using text formatting. Aim to keep the font size as large as possible for legibility.</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Use</a:t>
            </a:r>
            <a:r>
              <a:rPr b="1" lang="en-GB" sz="4800">
                <a:solidFill>
                  <a:srgbClr val="FFFFFF"/>
                </a:solidFill>
                <a:latin typeface="IBM Plex Sans"/>
                <a:ea typeface="IBM Plex Sans"/>
                <a:cs typeface="IBM Plex Sans"/>
                <a:sym typeface="IBM Plex Sans"/>
              </a:rPr>
              <a:t> Speaker notes</a:t>
            </a:r>
            <a:r>
              <a:rPr lang="en-GB" sz="4800">
                <a:solidFill>
                  <a:srgbClr val="FFFFFF"/>
                </a:solidFill>
                <a:latin typeface="IBM Plex Sans"/>
                <a:ea typeface="IBM Plex Sans"/>
                <a:cs typeface="IBM Plex Sans"/>
                <a:sym typeface="IBM Plex Sans"/>
              </a:rPr>
              <a:t> area to </a:t>
            </a:r>
            <a:r>
              <a:rPr b="1" lang="en-GB" sz="4800">
                <a:solidFill>
                  <a:srgbClr val="FFFFFF"/>
                </a:solidFill>
                <a:latin typeface="IBM Plex Sans"/>
                <a:ea typeface="IBM Plex Sans"/>
                <a:cs typeface="IBM Plex Sans"/>
                <a:sym typeface="IBM Plex Sans"/>
              </a:rPr>
              <a:t>remind yourself of what to say</a:t>
            </a:r>
            <a:r>
              <a:rPr lang="en-GB" sz="4800">
                <a:solidFill>
                  <a:srgbClr val="FFFFFF"/>
                </a:solidFill>
                <a:latin typeface="IBM Plex Sans"/>
                <a:ea typeface="IBM Plex Sans"/>
                <a:cs typeface="IBM Plex Sans"/>
                <a:sym typeface="IBM Plex Sans"/>
              </a:rPr>
              <a:t>.</a:t>
            </a:r>
            <a:endParaRPr sz="4800">
              <a:solidFill>
                <a:srgbClr val="FFFFFF"/>
              </a:solidFill>
              <a:latin typeface="IBM Plex Sans"/>
              <a:ea typeface="IBM Plex Sans"/>
              <a:cs typeface="IBM Plex Sans"/>
              <a:sym typeface="IBM Plex Sans"/>
            </a:endParaRPr>
          </a:p>
        </p:txBody>
      </p:sp>
      <p:sp>
        <p:nvSpPr>
          <p:cNvPr id="71" name="Google Shape;71;p4"/>
          <p:cNvSpPr txBox="1"/>
          <p:nvPr/>
        </p:nvSpPr>
        <p:spPr>
          <a:xfrm>
            <a:off x="6768000" y="-10174450"/>
            <a:ext cx="230430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72" name="Google Shape;72;p4"/>
          <p:cNvSpPr txBox="1"/>
          <p:nvPr/>
        </p:nvSpPr>
        <p:spPr>
          <a:xfrm>
            <a:off x="-10213925" y="426250"/>
            <a:ext cx="9685500" cy="2673900"/>
          </a:xfrm>
          <a:prstGeom prst="rect">
            <a:avLst/>
          </a:prstGeom>
          <a:solidFill>
            <a:schemeClr val="accent2"/>
          </a:solidFill>
          <a:ln>
            <a:noFill/>
          </a:ln>
        </p:spPr>
        <p:txBody>
          <a:bodyPr anchorCtr="0" anchor="t"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Slide Title – Keep it succinct</a:t>
            </a:r>
            <a:endParaRPr sz="4800">
              <a:solidFill>
                <a:srgbClr val="FFFFFF"/>
              </a:solidFill>
              <a:latin typeface="IBM Plex Sans"/>
              <a:ea typeface="IBM Plex Sans"/>
              <a:cs typeface="IBM Plex Sans"/>
              <a:sym typeface="IBM Plex Sans"/>
            </a:endParaRPr>
          </a:p>
          <a:p>
            <a:pPr indent="-533400" lvl="0" marL="457200" rtl="0" algn="r">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Subtitle for reference or short comment on title</a:t>
            </a:r>
            <a:endParaRPr sz="4800">
              <a:solidFill>
                <a:srgbClr val="FFFFFF"/>
              </a:solidFill>
              <a:latin typeface="IBM Plex Sans"/>
              <a:ea typeface="IBM Plex Sans"/>
              <a:cs typeface="IBM Plex Sans"/>
              <a:sym typeface="IBM Plex Sans"/>
            </a:endParaRPr>
          </a:p>
        </p:txBody>
      </p:sp>
      <p:sp>
        <p:nvSpPr>
          <p:cNvPr id="73" name="Google Shape;73;p4"/>
          <p:cNvSpPr txBox="1"/>
          <p:nvPr/>
        </p:nvSpPr>
        <p:spPr>
          <a:xfrm>
            <a:off x="-10214050" y="-1045350"/>
            <a:ext cx="96855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74" name="Google Shape;74;p4"/>
          <p:cNvSpPr txBox="1"/>
          <p:nvPr/>
        </p:nvSpPr>
        <p:spPr>
          <a:xfrm>
            <a:off x="-14034850" y="6036000"/>
            <a:ext cx="13506300" cy="142032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font families used in this template do not comply with NYUAD’s brand guidelines. However, the “IBM Plex” and “Montserrat” families work well to cleanly present your ideas.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When using purely text on a slide, be selective and intentional about the words included.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Keep the font size as large as possible, assuming your presentation will, one day, be projected on a screen under non-ideal lighting conditions.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Use </a:t>
            </a:r>
            <a:r>
              <a:rPr b="1" lang="en-GB" sz="4800">
                <a:solidFill>
                  <a:srgbClr val="FFFFFF"/>
                </a:solidFill>
                <a:latin typeface="IBM Plex Sans"/>
                <a:ea typeface="IBM Plex Sans"/>
                <a:cs typeface="IBM Plex Sans"/>
                <a:sym typeface="IBM Plex Sans"/>
              </a:rPr>
              <a:t>text</a:t>
            </a:r>
            <a:r>
              <a:rPr lang="en-GB" sz="4800">
                <a:solidFill>
                  <a:srgbClr val="FFFFFF"/>
                </a:solidFill>
                <a:latin typeface="IBM Plex Sans"/>
                <a:ea typeface="IBM Plex Sans"/>
                <a:cs typeface="IBM Plex Sans"/>
                <a:sym typeface="IBM Plex Sans"/>
              </a:rPr>
              <a:t> </a:t>
            </a:r>
            <a:r>
              <a:rPr i="1" lang="en-GB" sz="4800" u="sng">
                <a:solidFill>
                  <a:srgbClr val="FFFFFF"/>
                </a:solidFill>
                <a:latin typeface="IBM Plex Sans"/>
                <a:ea typeface="IBM Plex Sans"/>
                <a:cs typeface="IBM Plex Sans"/>
                <a:sym typeface="IBM Plex Sans"/>
              </a:rPr>
              <a:t>formatting</a:t>
            </a:r>
            <a:r>
              <a:rPr lang="en-GB" sz="4800">
                <a:solidFill>
                  <a:srgbClr val="FFFFFF"/>
                </a:solidFill>
                <a:latin typeface="IBM Plex Sans"/>
                <a:ea typeface="IBM Plex Sans"/>
                <a:cs typeface="IBM Plex Sans"/>
                <a:sym typeface="IBM Plex Sans"/>
              </a:rPr>
              <a:t> to highlight important words or phrases within the body of your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Avoid the temptation, encouraged by most presentation software, to only use bulleted or numbered lists.</a:t>
            </a:r>
            <a:endParaRPr sz="4800">
              <a:solidFill>
                <a:srgbClr val="FFFFFF"/>
              </a:solidFill>
              <a:latin typeface="IBM Plex Sans"/>
              <a:ea typeface="IBM Plex Sans"/>
              <a:cs typeface="IBM Plex Sans"/>
              <a:sym typeface="IBM Plex Sans"/>
            </a:endParaRPr>
          </a:p>
        </p:txBody>
      </p:sp>
      <p:sp>
        <p:nvSpPr>
          <p:cNvPr id="75" name="Google Shape;75;p4"/>
          <p:cNvSpPr txBox="1"/>
          <p:nvPr/>
        </p:nvSpPr>
        <p:spPr>
          <a:xfrm>
            <a:off x="-14034850" y="44676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18779">
          <p15:clr>
            <a:schemeClr val="accent1"/>
          </p15:clr>
        </p15:guide>
        <p15:guide id="10" pos="4263">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White (Gradient 1)" showMasterSp="0">
  <p:cSld name="TITLE_1_2_5">
    <p:bg>
      <p:bgPr>
        <a:gradFill>
          <a:gsLst>
            <a:gs pos="0">
              <a:srgbClr val="2B0346"/>
            </a:gs>
            <a:gs pos="100000">
              <a:srgbClr val="57068C"/>
            </a:gs>
          </a:gsLst>
          <a:lin ang="5400012" scaled="0"/>
        </a:gradFill>
      </p:bgPr>
    </p:bg>
    <p:spTree>
      <p:nvGrpSpPr>
        <p:cNvPr id="76" name="Shape 76"/>
        <p:cNvGrpSpPr/>
        <p:nvPr/>
      </p:nvGrpSpPr>
      <p:grpSpPr>
        <a:xfrm>
          <a:off x="0" y="0"/>
          <a:ext cx="0" cy="0"/>
          <a:chOff x="0" y="0"/>
          <a:chExt cx="0" cy="0"/>
        </a:xfrm>
      </p:grpSpPr>
      <p:sp>
        <p:nvSpPr>
          <p:cNvPr id="77" name="Google Shape;77;p5"/>
          <p:cNvSpPr txBox="1"/>
          <p:nvPr>
            <p:ph idx="12" type="sldNum"/>
          </p:nvPr>
        </p:nvSpPr>
        <p:spPr>
          <a:xfrm>
            <a:off x="35316000" y="19699200"/>
            <a:ext cx="576000" cy="540000"/>
          </a:xfrm>
          <a:prstGeom prst="rect">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78" name="Google Shape;78;p5"/>
          <p:cNvSpPr txBox="1"/>
          <p:nvPr>
            <p:ph type="title"/>
          </p:nvPr>
        </p:nvSpPr>
        <p:spPr>
          <a:xfrm>
            <a:off x="696125" y="685800"/>
            <a:ext cx="29115000" cy="1733400"/>
          </a:xfrm>
          <a:prstGeom prst="rect">
            <a:avLst/>
          </a:prstGeom>
          <a:noFill/>
          <a:ln>
            <a:noFill/>
          </a:ln>
        </p:spPr>
        <p:txBody>
          <a:bodyPr anchorCtr="0" anchor="b" bIns="0" lIns="0" spcFirstLastPara="1" rIns="182850" wrap="square" tIns="182850">
            <a:noAutofit/>
          </a:bodyPr>
          <a:lstStyle>
            <a:lvl1pPr lvl="0" rtl="0">
              <a:spcBef>
                <a:spcPts val="0"/>
              </a:spcBef>
              <a:spcAft>
                <a:spcPts val="0"/>
              </a:spcAft>
              <a:buNone/>
              <a:defRPr b="1" sz="82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79" name="Google Shape;79;p5"/>
          <p:cNvSpPr txBox="1"/>
          <p:nvPr>
            <p:ph idx="1" type="subTitle"/>
          </p:nvPr>
        </p:nvSpPr>
        <p:spPr>
          <a:xfrm>
            <a:off x="696125" y="2419200"/>
            <a:ext cx="29115000" cy="6810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80" name="Google Shape;80;p5"/>
          <p:cNvSpPr txBox="1"/>
          <p:nvPr>
            <p:ph idx="2" type="body"/>
          </p:nvPr>
        </p:nvSpPr>
        <p:spPr>
          <a:xfrm>
            <a:off x="685800" y="19699200"/>
            <a:ext cx="14050800" cy="540000"/>
          </a:xfrm>
          <a:prstGeom prst="rect">
            <a:avLst/>
          </a:prstGeom>
          <a:noFill/>
          <a:ln cap="flat" cmpd="sng" w="19050">
            <a:solidFill>
              <a:srgbClr val="FFFFFF"/>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
        <p:nvSpPr>
          <p:cNvPr id="81" name="Google Shape;81;p5"/>
          <p:cNvSpPr txBox="1"/>
          <p:nvPr>
            <p:ph idx="3" type="body"/>
          </p:nvPr>
        </p:nvSpPr>
        <p:spPr>
          <a:xfrm>
            <a:off x="14736600" y="19699200"/>
            <a:ext cx="20579400" cy="54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pic>
        <p:nvPicPr>
          <p:cNvPr id="82" name="Google Shape;82;p5"/>
          <p:cNvPicPr preferRelativeResize="0"/>
          <p:nvPr/>
        </p:nvPicPr>
        <p:blipFill rotWithShape="1">
          <a:blip r:embed="rId2">
            <a:alphaModFix/>
          </a:blip>
          <a:srcRect b="45115" l="0" r="0" t="0"/>
          <a:stretch/>
        </p:blipFill>
        <p:spPr>
          <a:xfrm>
            <a:off x="29811200" y="762000"/>
            <a:ext cx="6002799" cy="1568350"/>
          </a:xfrm>
          <a:prstGeom prst="rect">
            <a:avLst/>
          </a:prstGeom>
          <a:noFill/>
          <a:ln>
            <a:noFill/>
          </a:ln>
        </p:spPr>
      </p:pic>
      <p:sp>
        <p:nvSpPr>
          <p:cNvPr id="83" name="Google Shape;83;p5"/>
          <p:cNvSpPr txBox="1"/>
          <p:nvPr>
            <p:ph idx="4" type="body"/>
          </p:nvPr>
        </p:nvSpPr>
        <p:spPr>
          <a:xfrm>
            <a:off x="6768000" y="4467600"/>
            <a:ext cx="23043000" cy="13442400"/>
          </a:xfrm>
          <a:prstGeom prst="rect">
            <a:avLst/>
          </a:prstGeom>
          <a:noFill/>
          <a:ln>
            <a:noFill/>
          </a:ln>
        </p:spPr>
        <p:txBody>
          <a:bodyPr anchorCtr="0" anchor="t" bIns="0" lIns="684000" spcFirstLastPara="1" rIns="0" wrap="square" tIns="0">
            <a:noAutofit/>
          </a:bodyPr>
          <a:lstStyle>
            <a:lvl1pPr indent="-1181100" lvl="0" marL="4572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1pPr>
            <a:lvl2pPr indent="-1181100" lvl="1" marL="9144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2pPr>
            <a:lvl3pPr indent="-1181100" lvl="2" marL="13716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3pPr>
            <a:lvl4pPr indent="-1181100" lvl="3" marL="18288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4pPr>
            <a:lvl5pPr indent="-1181100" lvl="4" marL="22860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5pPr>
            <a:lvl6pPr indent="-1181100" lvl="5" marL="27432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6pPr>
            <a:lvl7pPr indent="-1181100" lvl="6" marL="32004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7pPr>
            <a:lvl8pPr indent="-1181100" lvl="7" marL="36576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8pPr>
            <a:lvl9pPr indent="-1181100" lvl="8" marL="41148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9pPr>
          </a:lstStyle>
          <a:p/>
        </p:txBody>
      </p:sp>
      <p:sp>
        <p:nvSpPr>
          <p:cNvPr id="84" name="Google Shape;84;p5"/>
          <p:cNvSpPr txBox="1"/>
          <p:nvPr/>
        </p:nvSpPr>
        <p:spPr>
          <a:xfrm>
            <a:off x="696125" y="2235085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bottom-left text box is best used for the names and titles of presenters.</a:t>
            </a:r>
            <a:endParaRPr sz="4800">
              <a:solidFill>
                <a:srgbClr val="FFFFFF"/>
              </a:solidFill>
              <a:latin typeface="IBM Plex Sans"/>
              <a:ea typeface="IBM Plex Sans"/>
              <a:cs typeface="IBM Plex Sans"/>
              <a:sym typeface="IBM Plex Sans"/>
            </a:endParaRPr>
          </a:p>
        </p:txBody>
      </p:sp>
      <p:sp>
        <p:nvSpPr>
          <p:cNvPr id="85" name="Google Shape;85;p5"/>
          <p:cNvSpPr txBox="1"/>
          <p:nvPr/>
        </p:nvSpPr>
        <p:spPr>
          <a:xfrm>
            <a:off x="696125" y="2087925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86" name="Google Shape;86;p5"/>
          <p:cNvSpPr txBox="1"/>
          <p:nvPr/>
        </p:nvSpPr>
        <p:spPr>
          <a:xfrm>
            <a:off x="21984500" y="22447650"/>
            <a:ext cx="13331400" cy="20985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r">
              <a:spcBef>
                <a:spcPts val="0"/>
              </a:spcBef>
              <a:spcAft>
                <a:spcPts val="0"/>
              </a:spcAft>
              <a:buNone/>
            </a:pPr>
            <a:r>
              <a:rPr lang="en-GB" sz="4800">
                <a:solidFill>
                  <a:srgbClr val="FFFFFF"/>
                </a:solidFill>
                <a:latin typeface="IBM Plex Sans"/>
                <a:ea typeface="IBM Plex Sans"/>
                <a:cs typeface="IBM Plex Sans"/>
                <a:sym typeface="IBM Plex Sans"/>
              </a:rPr>
              <a:t>The bottom-right text box is best used for the event, date, and title of the presentation.</a:t>
            </a:r>
            <a:endParaRPr sz="4800">
              <a:solidFill>
                <a:srgbClr val="FFFFFF"/>
              </a:solidFill>
              <a:latin typeface="IBM Plex Sans"/>
              <a:ea typeface="IBM Plex Sans"/>
              <a:cs typeface="IBM Plex Sans"/>
              <a:sym typeface="IBM Plex Sans"/>
            </a:endParaRPr>
          </a:p>
        </p:txBody>
      </p:sp>
      <p:sp>
        <p:nvSpPr>
          <p:cNvPr id="87" name="Google Shape;87;p5"/>
          <p:cNvSpPr txBox="1"/>
          <p:nvPr/>
        </p:nvSpPr>
        <p:spPr>
          <a:xfrm>
            <a:off x="21984600" y="20879250"/>
            <a:ext cx="133314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r">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88" name="Google Shape;88;p5"/>
          <p:cNvSpPr txBox="1"/>
          <p:nvPr/>
        </p:nvSpPr>
        <p:spPr>
          <a:xfrm>
            <a:off x="37104425" y="-2138700"/>
            <a:ext cx="13506300" cy="43929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NYU Logo should remain unchanged unless you’re fully replacing it with a departmental lock-up. If adding a logo, place it with 0.9cm spacing to the left of or below the NYU Logo.</a:t>
            </a:r>
            <a:endParaRPr sz="4800">
              <a:solidFill>
                <a:srgbClr val="FFFFFF"/>
              </a:solidFill>
              <a:latin typeface="IBM Plex Sans"/>
              <a:ea typeface="IBM Plex Sans"/>
              <a:cs typeface="IBM Plex Sans"/>
              <a:sym typeface="IBM Plex Sans"/>
            </a:endParaRPr>
          </a:p>
        </p:txBody>
      </p:sp>
      <p:sp>
        <p:nvSpPr>
          <p:cNvPr id="89" name="Google Shape;89;p5"/>
          <p:cNvSpPr txBox="1"/>
          <p:nvPr/>
        </p:nvSpPr>
        <p:spPr>
          <a:xfrm>
            <a:off x="37104425" y="-37071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90" name="Google Shape;90;p5"/>
          <p:cNvSpPr txBox="1"/>
          <p:nvPr/>
        </p:nvSpPr>
        <p:spPr>
          <a:xfrm>
            <a:off x="35892000" y="22350850"/>
            <a:ext cx="90498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Page numbers will be added automatically.</a:t>
            </a:r>
            <a:endParaRPr sz="4800">
              <a:solidFill>
                <a:srgbClr val="FFFFFF"/>
              </a:solidFill>
              <a:latin typeface="IBM Plex Sans"/>
              <a:ea typeface="IBM Plex Sans"/>
              <a:cs typeface="IBM Plex Sans"/>
              <a:sym typeface="IBM Plex Sans"/>
            </a:endParaRPr>
          </a:p>
        </p:txBody>
      </p:sp>
      <p:sp>
        <p:nvSpPr>
          <p:cNvPr id="91" name="Google Shape;91;p5"/>
          <p:cNvSpPr txBox="1"/>
          <p:nvPr/>
        </p:nvSpPr>
        <p:spPr>
          <a:xfrm>
            <a:off x="35892000" y="20879250"/>
            <a:ext cx="9049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92" name="Google Shape;92;p5"/>
          <p:cNvSpPr txBox="1"/>
          <p:nvPr/>
        </p:nvSpPr>
        <p:spPr>
          <a:xfrm>
            <a:off x="6768000" y="-8606050"/>
            <a:ext cx="23043000" cy="8453700"/>
          </a:xfrm>
          <a:prstGeom prst="rect">
            <a:avLst/>
          </a:prstGeom>
          <a:solidFill>
            <a:schemeClr val="accent2"/>
          </a:solidFill>
          <a:ln>
            <a:noFill/>
          </a:ln>
        </p:spPr>
        <p:txBody>
          <a:bodyPr anchorCtr="0" anchor="ctr"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a:t>
            </a:r>
            <a:r>
              <a:rPr b="1" lang="en-GB" sz="4800" u="sng">
                <a:solidFill>
                  <a:srgbClr val="FFFFFF"/>
                </a:solidFill>
                <a:latin typeface="IBM Plex Sans"/>
                <a:ea typeface="IBM Plex Sans"/>
                <a:cs typeface="IBM Plex Sans"/>
                <a:sym typeface="IBM Plex Sans"/>
              </a:rPr>
              <a:t>View &gt; Guides &gt; Show Guides</a:t>
            </a:r>
            <a:r>
              <a:rPr b="1" lang="en-GB" sz="4800">
                <a:solidFill>
                  <a:srgbClr val="FFFFFF"/>
                </a:solidFill>
                <a:latin typeface="IBM Plex Sans"/>
                <a:ea typeface="IBM Plex Sans"/>
                <a:cs typeface="IBM Plex Sans"/>
                <a:sym typeface="IBM Plex Sans"/>
              </a:rPr>
              <a:t>)</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Keep All Content in the center</a:t>
            </a:r>
            <a:r>
              <a:rPr lang="en-GB" sz="4800">
                <a:solidFill>
                  <a:srgbClr val="FFFFFF"/>
                </a:solidFill>
                <a:latin typeface="IBM Plex Sans"/>
                <a:ea typeface="IBM Plex Sans"/>
                <a:cs typeface="IBM Plex Sans"/>
                <a:sym typeface="IBM Plex Sans"/>
              </a:rPr>
              <a:t> of the slide, within the blue guidelines.</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If adding a </a:t>
            </a:r>
            <a:r>
              <a:rPr b="1" lang="en-GB" sz="4800" u="sng">
                <a:solidFill>
                  <a:srgbClr val="FFFFFF"/>
                </a:solidFill>
                <a:latin typeface="IBM Plex Sans"/>
                <a:ea typeface="IBM Plex Sans"/>
                <a:cs typeface="IBM Plex Sans"/>
                <a:sym typeface="IBM Plex Sans"/>
              </a:rPr>
              <a:t>background image</a:t>
            </a:r>
            <a:r>
              <a:rPr lang="en-GB" sz="4800">
                <a:solidFill>
                  <a:srgbClr val="FFFFFF"/>
                </a:solidFill>
                <a:latin typeface="IBM Plex Sans"/>
                <a:ea typeface="IBM Plex Sans"/>
                <a:cs typeface="IBM Plex Sans"/>
                <a:sym typeface="IBM Plex Sans"/>
              </a:rPr>
              <a:t>, ensure it is </a:t>
            </a:r>
            <a:r>
              <a:rPr b="1" lang="en-GB" sz="4800" u="sng">
                <a:solidFill>
                  <a:srgbClr val="FFFFFF"/>
                </a:solidFill>
                <a:latin typeface="IBM Plex Sans"/>
                <a:ea typeface="IBM Plex Sans"/>
                <a:cs typeface="IBM Plex Sans"/>
                <a:sym typeface="IBM Plex Sans"/>
              </a:rPr>
              <a:t>3840x2160 pixels</a:t>
            </a:r>
            <a:r>
              <a:rPr lang="en-GB" sz="4800">
                <a:solidFill>
                  <a:srgbClr val="FFFFFF"/>
                </a:solidFill>
                <a:latin typeface="IBM Plex Sans"/>
                <a:ea typeface="IBM Plex Sans"/>
                <a:cs typeface="IBM Plex Sans"/>
                <a:sym typeface="IBM Plex Sans"/>
              </a:rPr>
              <a:t> (16:9 aspect ratio; otherwise it will be stretched)</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When changing the slide “Layout” or background, you may need to choose “Reset to Theme” from the change background dialogue.</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Make use of </a:t>
            </a:r>
            <a:r>
              <a:rPr b="1" lang="en-GB" sz="4800" u="sng">
                <a:solidFill>
                  <a:srgbClr val="FFFFFF"/>
                </a:solidFill>
                <a:latin typeface="IBM Plex Sans"/>
                <a:ea typeface="IBM Plex Sans"/>
                <a:cs typeface="IBM Plex Sans"/>
                <a:sym typeface="IBM Plex Sans"/>
              </a:rPr>
              <a:t>graphics</a:t>
            </a:r>
            <a:r>
              <a:rPr lang="en-GB" sz="4800" u="sng">
                <a:solidFill>
                  <a:srgbClr val="FFFFFF"/>
                </a:solidFill>
                <a:latin typeface="IBM Plex Sans"/>
                <a:ea typeface="IBM Plex Sans"/>
                <a:cs typeface="IBM Plex Sans"/>
                <a:sym typeface="IBM Plex Sans"/>
              </a:rPr>
              <a:t>, </a:t>
            </a:r>
            <a:r>
              <a:rPr b="1" lang="en-GB" sz="4800" u="sng">
                <a:solidFill>
                  <a:srgbClr val="FFFFFF"/>
                </a:solidFill>
                <a:latin typeface="IBM Plex Sans"/>
                <a:ea typeface="IBM Plex Sans"/>
                <a:cs typeface="IBM Plex Sans"/>
                <a:sym typeface="IBM Plex Sans"/>
              </a:rPr>
              <a:t>charts</a:t>
            </a:r>
            <a:r>
              <a:rPr lang="en-GB" sz="4800" u="sng">
                <a:solidFill>
                  <a:srgbClr val="FFFFFF"/>
                </a:solidFill>
                <a:latin typeface="IBM Plex Sans"/>
                <a:ea typeface="IBM Plex Sans"/>
                <a:cs typeface="IBM Plex Sans"/>
                <a:sym typeface="IBM Plex Sans"/>
              </a:rPr>
              <a:t>, and </a:t>
            </a:r>
            <a:r>
              <a:rPr b="1" lang="en-GB" sz="4800" u="sng">
                <a:solidFill>
                  <a:srgbClr val="FFFFFF"/>
                </a:solidFill>
                <a:latin typeface="IBM Plex Sans"/>
                <a:ea typeface="IBM Plex Sans"/>
                <a:cs typeface="IBM Plex Sans"/>
                <a:sym typeface="IBM Plex Sans"/>
              </a:rPr>
              <a:t>imagery</a:t>
            </a:r>
            <a:r>
              <a:rPr lang="en-GB" sz="4800">
                <a:solidFill>
                  <a:srgbClr val="FFFFFF"/>
                </a:solidFill>
                <a:latin typeface="IBM Plex Sans"/>
                <a:ea typeface="IBM Plex Sans"/>
                <a:cs typeface="IBM Plex Sans"/>
                <a:sym typeface="IBM Plex Sans"/>
              </a:rPr>
              <a:t> where possible in place of bullet-point lists and long paragraphs of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If presenting long text</a:t>
            </a:r>
            <a:r>
              <a:rPr lang="en-GB" sz="4800">
                <a:solidFill>
                  <a:srgbClr val="FFFFFF"/>
                </a:solidFill>
                <a:latin typeface="IBM Plex Sans"/>
                <a:ea typeface="IBM Plex Sans"/>
                <a:cs typeface="IBM Plex Sans"/>
                <a:sym typeface="IBM Plex Sans"/>
              </a:rPr>
              <a:t>, </a:t>
            </a:r>
            <a:r>
              <a:rPr b="1" lang="en-GB" sz="4800">
                <a:solidFill>
                  <a:srgbClr val="FFFFFF"/>
                </a:solidFill>
                <a:latin typeface="IBM Plex Sans"/>
                <a:ea typeface="IBM Plex Sans"/>
                <a:cs typeface="IBM Plex Sans"/>
                <a:sym typeface="IBM Plex Sans"/>
              </a:rPr>
              <a:t>draw attention to important word or phrases</a:t>
            </a:r>
            <a:r>
              <a:rPr lang="en-GB" sz="4800">
                <a:solidFill>
                  <a:srgbClr val="FFFFFF"/>
                </a:solidFill>
                <a:latin typeface="IBM Plex Sans"/>
                <a:ea typeface="IBM Plex Sans"/>
                <a:cs typeface="IBM Plex Sans"/>
                <a:sym typeface="IBM Plex Sans"/>
              </a:rPr>
              <a:t> using text formatting. Aim to keep the font size as large as possible for legibility.</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Use</a:t>
            </a:r>
            <a:r>
              <a:rPr b="1" lang="en-GB" sz="4800">
                <a:solidFill>
                  <a:srgbClr val="FFFFFF"/>
                </a:solidFill>
                <a:latin typeface="IBM Plex Sans"/>
                <a:ea typeface="IBM Plex Sans"/>
                <a:cs typeface="IBM Plex Sans"/>
                <a:sym typeface="IBM Plex Sans"/>
              </a:rPr>
              <a:t> Speaker notes</a:t>
            </a:r>
            <a:r>
              <a:rPr lang="en-GB" sz="4800">
                <a:solidFill>
                  <a:srgbClr val="FFFFFF"/>
                </a:solidFill>
                <a:latin typeface="IBM Plex Sans"/>
                <a:ea typeface="IBM Plex Sans"/>
                <a:cs typeface="IBM Plex Sans"/>
                <a:sym typeface="IBM Plex Sans"/>
              </a:rPr>
              <a:t> area to </a:t>
            </a:r>
            <a:r>
              <a:rPr b="1" lang="en-GB" sz="4800">
                <a:solidFill>
                  <a:srgbClr val="FFFFFF"/>
                </a:solidFill>
                <a:latin typeface="IBM Plex Sans"/>
                <a:ea typeface="IBM Plex Sans"/>
                <a:cs typeface="IBM Plex Sans"/>
                <a:sym typeface="IBM Plex Sans"/>
              </a:rPr>
              <a:t>remind yourself of what to say</a:t>
            </a:r>
            <a:r>
              <a:rPr lang="en-GB" sz="4800">
                <a:solidFill>
                  <a:srgbClr val="FFFFFF"/>
                </a:solidFill>
                <a:latin typeface="IBM Plex Sans"/>
                <a:ea typeface="IBM Plex Sans"/>
                <a:cs typeface="IBM Plex Sans"/>
                <a:sym typeface="IBM Plex Sans"/>
              </a:rPr>
              <a:t>.</a:t>
            </a:r>
            <a:endParaRPr sz="4800">
              <a:solidFill>
                <a:srgbClr val="FFFFFF"/>
              </a:solidFill>
              <a:latin typeface="IBM Plex Sans"/>
              <a:ea typeface="IBM Plex Sans"/>
              <a:cs typeface="IBM Plex Sans"/>
              <a:sym typeface="IBM Plex Sans"/>
            </a:endParaRPr>
          </a:p>
        </p:txBody>
      </p:sp>
      <p:sp>
        <p:nvSpPr>
          <p:cNvPr id="93" name="Google Shape;93;p5"/>
          <p:cNvSpPr txBox="1"/>
          <p:nvPr/>
        </p:nvSpPr>
        <p:spPr>
          <a:xfrm>
            <a:off x="6768000" y="-10174450"/>
            <a:ext cx="230430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94" name="Google Shape;94;p5"/>
          <p:cNvSpPr txBox="1"/>
          <p:nvPr/>
        </p:nvSpPr>
        <p:spPr>
          <a:xfrm>
            <a:off x="-10213925" y="426250"/>
            <a:ext cx="9685500" cy="2673900"/>
          </a:xfrm>
          <a:prstGeom prst="rect">
            <a:avLst/>
          </a:prstGeom>
          <a:solidFill>
            <a:schemeClr val="accent2"/>
          </a:solidFill>
          <a:ln>
            <a:noFill/>
          </a:ln>
        </p:spPr>
        <p:txBody>
          <a:bodyPr anchorCtr="0" anchor="t"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Slide Title – Keep it succinct</a:t>
            </a:r>
            <a:endParaRPr sz="4800">
              <a:solidFill>
                <a:srgbClr val="FFFFFF"/>
              </a:solidFill>
              <a:latin typeface="IBM Plex Sans"/>
              <a:ea typeface="IBM Plex Sans"/>
              <a:cs typeface="IBM Plex Sans"/>
              <a:sym typeface="IBM Plex Sans"/>
            </a:endParaRPr>
          </a:p>
          <a:p>
            <a:pPr indent="-533400" lvl="0" marL="457200" rtl="0" algn="r">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Subtitle for reference or short comment on title</a:t>
            </a:r>
            <a:endParaRPr sz="4800">
              <a:solidFill>
                <a:srgbClr val="FFFFFF"/>
              </a:solidFill>
              <a:latin typeface="IBM Plex Sans"/>
              <a:ea typeface="IBM Plex Sans"/>
              <a:cs typeface="IBM Plex Sans"/>
              <a:sym typeface="IBM Plex Sans"/>
            </a:endParaRPr>
          </a:p>
        </p:txBody>
      </p:sp>
      <p:sp>
        <p:nvSpPr>
          <p:cNvPr id="95" name="Google Shape;95;p5"/>
          <p:cNvSpPr txBox="1"/>
          <p:nvPr/>
        </p:nvSpPr>
        <p:spPr>
          <a:xfrm>
            <a:off x="-10214050" y="-1045350"/>
            <a:ext cx="96855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96" name="Google Shape;96;p5"/>
          <p:cNvSpPr txBox="1"/>
          <p:nvPr/>
        </p:nvSpPr>
        <p:spPr>
          <a:xfrm>
            <a:off x="-14034850" y="6036000"/>
            <a:ext cx="13506300" cy="142032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font families used in this template do not comply with NYUAD’s brand guidelines. However, the “IBM Plex” and “Montserrat” families work well to cleanly present your ideas.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When using purely text on a slide, be selective and intentional about the words included.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Keep the font size as large as possible, assuming your presentation will, one day, be projected on a screen under non-ideal lighting conditions.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Use </a:t>
            </a:r>
            <a:r>
              <a:rPr b="1" lang="en-GB" sz="4800">
                <a:solidFill>
                  <a:srgbClr val="FFFFFF"/>
                </a:solidFill>
                <a:latin typeface="IBM Plex Sans"/>
                <a:ea typeface="IBM Plex Sans"/>
                <a:cs typeface="IBM Plex Sans"/>
                <a:sym typeface="IBM Plex Sans"/>
              </a:rPr>
              <a:t>text</a:t>
            </a:r>
            <a:r>
              <a:rPr lang="en-GB" sz="4800">
                <a:solidFill>
                  <a:srgbClr val="FFFFFF"/>
                </a:solidFill>
                <a:latin typeface="IBM Plex Sans"/>
                <a:ea typeface="IBM Plex Sans"/>
                <a:cs typeface="IBM Plex Sans"/>
                <a:sym typeface="IBM Plex Sans"/>
              </a:rPr>
              <a:t> </a:t>
            </a:r>
            <a:r>
              <a:rPr i="1" lang="en-GB" sz="4800" u="sng">
                <a:solidFill>
                  <a:srgbClr val="FFFFFF"/>
                </a:solidFill>
                <a:latin typeface="IBM Plex Sans"/>
                <a:ea typeface="IBM Plex Sans"/>
                <a:cs typeface="IBM Plex Sans"/>
                <a:sym typeface="IBM Plex Sans"/>
              </a:rPr>
              <a:t>formatting</a:t>
            </a:r>
            <a:r>
              <a:rPr lang="en-GB" sz="4800">
                <a:solidFill>
                  <a:srgbClr val="FFFFFF"/>
                </a:solidFill>
                <a:latin typeface="IBM Plex Sans"/>
                <a:ea typeface="IBM Plex Sans"/>
                <a:cs typeface="IBM Plex Sans"/>
                <a:sym typeface="IBM Plex Sans"/>
              </a:rPr>
              <a:t> to highlight important words or phrases within the body of your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Avoid the temptation, encouraged by most presentation software, to only use bulleted or numbered lists.</a:t>
            </a:r>
            <a:endParaRPr sz="4800">
              <a:solidFill>
                <a:srgbClr val="FFFFFF"/>
              </a:solidFill>
              <a:latin typeface="IBM Plex Sans"/>
              <a:ea typeface="IBM Plex Sans"/>
              <a:cs typeface="IBM Plex Sans"/>
              <a:sym typeface="IBM Plex Sans"/>
            </a:endParaRPr>
          </a:p>
        </p:txBody>
      </p:sp>
      <p:sp>
        <p:nvSpPr>
          <p:cNvPr id="97" name="Google Shape;97;p5"/>
          <p:cNvSpPr txBox="1"/>
          <p:nvPr/>
        </p:nvSpPr>
        <p:spPr>
          <a:xfrm>
            <a:off x="-14034850" y="44676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18779">
          <p15:clr>
            <a:schemeClr val="accent1"/>
          </p15:clr>
        </p15:guide>
        <p15:guide id="10" pos="4263">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White (Gradient 2)" showMasterSp="0">
  <p:cSld name="TITLE_1_2_5_1">
    <p:bg>
      <p:bgPr>
        <a:gradFill>
          <a:gsLst>
            <a:gs pos="0">
              <a:schemeClr val="dk2"/>
            </a:gs>
            <a:gs pos="100000">
              <a:schemeClr val="accent1"/>
            </a:gs>
          </a:gsLst>
          <a:lin ang="5400012" scaled="0"/>
        </a:gradFill>
      </p:bgPr>
    </p:bg>
    <p:spTree>
      <p:nvGrpSpPr>
        <p:cNvPr id="98" name="Shape 98"/>
        <p:cNvGrpSpPr/>
        <p:nvPr/>
      </p:nvGrpSpPr>
      <p:grpSpPr>
        <a:xfrm>
          <a:off x="0" y="0"/>
          <a:ext cx="0" cy="0"/>
          <a:chOff x="0" y="0"/>
          <a:chExt cx="0" cy="0"/>
        </a:xfrm>
      </p:grpSpPr>
      <p:sp>
        <p:nvSpPr>
          <p:cNvPr id="99" name="Google Shape;99;p6"/>
          <p:cNvSpPr txBox="1"/>
          <p:nvPr>
            <p:ph idx="12" type="sldNum"/>
          </p:nvPr>
        </p:nvSpPr>
        <p:spPr>
          <a:xfrm>
            <a:off x="35316000" y="19699200"/>
            <a:ext cx="576000" cy="540000"/>
          </a:xfrm>
          <a:prstGeom prst="rect">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100" name="Google Shape;100;p6"/>
          <p:cNvSpPr txBox="1"/>
          <p:nvPr>
            <p:ph type="title"/>
          </p:nvPr>
        </p:nvSpPr>
        <p:spPr>
          <a:xfrm>
            <a:off x="696125" y="685800"/>
            <a:ext cx="29115000" cy="1733400"/>
          </a:xfrm>
          <a:prstGeom prst="rect">
            <a:avLst/>
          </a:prstGeom>
          <a:noFill/>
          <a:ln>
            <a:noFill/>
          </a:ln>
        </p:spPr>
        <p:txBody>
          <a:bodyPr anchorCtr="0" anchor="b" bIns="0" lIns="0" spcFirstLastPara="1" rIns="182850" wrap="square" tIns="182850">
            <a:noAutofit/>
          </a:bodyPr>
          <a:lstStyle>
            <a:lvl1pPr lvl="0" rtl="0">
              <a:spcBef>
                <a:spcPts val="0"/>
              </a:spcBef>
              <a:spcAft>
                <a:spcPts val="0"/>
              </a:spcAft>
              <a:buNone/>
              <a:defRPr b="1" sz="82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101" name="Google Shape;101;p6"/>
          <p:cNvSpPr txBox="1"/>
          <p:nvPr>
            <p:ph idx="1" type="subTitle"/>
          </p:nvPr>
        </p:nvSpPr>
        <p:spPr>
          <a:xfrm>
            <a:off x="696125" y="2419200"/>
            <a:ext cx="29115000" cy="6810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102" name="Google Shape;102;p6"/>
          <p:cNvSpPr txBox="1"/>
          <p:nvPr>
            <p:ph idx="2" type="body"/>
          </p:nvPr>
        </p:nvSpPr>
        <p:spPr>
          <a:xfrm>
            <a:off x="685800" y="19699200"/>
            <a:ext cx="14050800" cy="540000"/>
          </a:xfrm>
          <a:prstGeom prst="rect">
            <a:avLst/>
          </a:prstGeom>
          <a:noFill/>
          <a:ln cap="flat" cmpd="sng" w="19050">
            <a:solidFill>
              <a:srgbClr val="FFFFFF"/>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
        <p:nvSpPr>
          <p:cNvPr id="103" name="Google Shape;103;p6"/>
          <p:cNvSpPr txBox="1"/>
          <p:nvPr>
            <p:ph idx="3" type="body"/>
          </p:nvPr>
        </p:nvSpPr>
        <p:spPr>
          <a:xfrm>
            <a:off x="14736600" y="19699200"/>
            <a:ext cx="20579400" cy="54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pic>
        <p:nvPicPr>
          <p:cNvPr id="104" name="Google Shape;104;p6"/>
          <p:cNvPicPr preferRelativeResize="0"/>
          <p:nvPr/>
        </p:nvPicPr>
        <p:blipFill rotWithShape="1">
          <a:blip r:embed="rId2">
            <a:alphaModFix/>
          </a:blip>
          <a:srcRect b="45115" l="0" r="0" t="0"/>
          <a:stretch/>
        </p:blipFill>
        <p:spPr>
          <a:xfrm>
            <a:off x="29811200" y="762000"/>
            <a:ext cx="6002799" cy="1568350"/>
          </a:xfrm>
          <a:prstGeom prst="rect">
            <a:avLst/>
          </a:prstGeom>
          <a:noFill/>
          <a:ln>
            <a:noFill/>
          </a:ln>
        </p:spPr>
      </p:pic>
      <p:sp>
        <p:nvSpPr>
          <p:cNvPr id="105" name="Google Shape;105;p6"/>
          <p:cNvSpPr txBox="1"/>
          <p:nvPr>
            <p:ph idx="4" type="body"/>
          </p:nvPr>
        </p:nvSpPr>
        <p:spPr>
          <a:xfrm>
            <a:off x="6768000" y="4467600"/>
            <a:ext cx="23043000" cy="13442400"/>
          </a:xfrm>
          <a:prstGeom prst="rect">
            <a:avLst/>
          </a:prstGeom>
          <a:noFill/>
          <a:ln>
            <a:noFill/>
          </a:ln>
        </p:spPr>
        <p:txBody>
          <a:bodyPr anchorCtr="0" anchor="t" bIns="0" lIns="684000" spcFirstLastPara="1" rIns="0" wrap="square" tIns="0">
            <a:noAutofit/>
          </a:bodyPr>
          <a:lstStyle>
            <a:lvl1pPr indent="-1181100" lvl="0" marL="4572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1pPr>
            <a:lvl2pPr indent="-1181100" lvl="1" marL="9144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2pPr>
            <a:lvl3pPr indent="-1181100" lvl="2" marL="13716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3pPr>
            <a:lvl4pPr indent="-1181100" lvl="3" marL="18288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4pPr>
            <a:lvl5pPr indent="-1181100" lvl="4" marL="22860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5pPr>
            <a:lvl6pPr indent="-1181100" lvl="5" marL="27432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6pPr>
            <a:lvl7pPr indent="-1181100" lvl="6" marL="32004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7pPr>
            <a:lvl8pPr indent="-1181100" lvl="7" marL="36576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8pPr>
            <a:lvl9pPr indent="-1181100" lvl="8" marL="41148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9pPr>
          </a:lstStyle>
          <a:p/>
        </p:txBody>
      </p:sp>
      <p:sp>
        <p:nvSpPr>
          <p:cNvPr id="106" name="Google Shape;106;p6"/>
          <p:cNvSpPr txBox="1"/>
          <p:nvPr/>
        </p:nvSpPr>
        <p:spPr>
          <a:xfrm>
            <a:off x="696125" y="2235085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bottom-left text box is best used for the names and titles of presenters.</a:t>
            </a:r>
            <a:endParaRPr sz="4800">
              <a:solidFill>
                <a:srgbClr val="FFFFFF"/>
              </a:solidFill>
              <a:latin typeface="IBM Plex Sans"/>
              <a:ea typeface="IBM Plex Sans"/>
              <a:cs typeface="IBM Plex Sans"/>
              <a:sym typeface="IBM Plex Sans"/>
            </a:endParaRPr>
          </a:p>
        </p:txBody>
      </p:sp>
      <p:sp>
        <p:nvSpPr>
          <p:cNvPr id="107" name="Google Shape;107;p6"/>
          <p:cNvSpPr txBox="1"/>
          <p:nvPr/>
        </p:nvSpPr>
        <p:spPr>
          <a:xfrm>
            <a:off x="696125" y="2087925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08" name="Google Shape;108;p6"/>
          <p:cNvSpPr txBox="1"/>
          <p:nvPr/>
        </p:nvSpPr>
        <p:spPr>
          <a:xfrm>
            <a:off x="21984500" y="22447650"/>
            <a:ext cx="13331400" cy="20985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r">
              <a:spcBef>
                <a:spcPts val="0"/>
              </a:spcBef>
              <a:spcAft>
                <a:spcPts val="0"/>
              </a:spcAft>
              <a:buNone/>
            </a:pPr>
            <a:r>
              <a:rPr lang="en-GB" sz="4800">
                <a:solidFill>
                  <a:srgbClr val="FFFFFF"/>
                </a:solidFill>
                <a:latin typeface="IBM Plex Sans"/>
                <a:ea typeface="IBM Plex Sans"/>
                <a:cs typeface="IBM Plex Sans"/>
                <a:sym typeface="IBM Plex Sans"/>
              </a:rPr>
              <a:t>The bottom-right text box is best used for the event, date, and title of the presentation.</a:t>
            </a:r>
            <a:endParaRPr sz="4800">
              <a:solidFill>
                <a:srgbClr val="FFFFFF"/>
              </a:solidFill>
              <a:latin typeface="IBM Plex Sans"/>
              <a:ea typeface="IBM Plex Sans"/>
              <a:cs typeface="IBM Plex Sans"/>
              <a:sym typeface="IBM Plex Sans"/>
            </a:endParaRPr>
          </a:p>
        </p:txBody>
      </p:sp>
      <p:sp>
        <p:nvSpPr>
          <p:cNvPr id="109" name="Google Shape;109;p6"/>
          <p:cNvSpPr txBox="1"/>
          <p:nvPr/>
        </p:nvSpPr>
        <p:spPr>
          <a:xfrm>
            <a:off x="21984600" y="20879250"/>
            <a:ext cx="133314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r">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10" name="Google Shape;110;p6"/>
          <p:cNvSpPr txBox="1"/>
          <p:nvPr/>
        </p:nvSpPr>
        <p:spPr>
          <a:xfrm>
            <a:off x="37104425" y="-2138700"/>
            <a:ext cx="13506300" cy="43929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NYU Logo should remain unchanged unless you’re fully replacing it with a departmental lock-up. If adding a logo, place it with 0.9cm spacing to the left of or below the NYU Logo.</a:t>
            </a:r>
            <a:endParaRPr sz="4800">
              <a:solidFill>
                <a:srgbClr val="FFFFFF"/>
              </a:solidFill>
              <a:latin typeface="IBM Plex Sans"/>
              <a:ea typeface="IBM Plex Sans"/>
              <a:cs typeface="IBM Plex Sans"/>
              <a:sym typeface="IBM Plex Sans"/>
            </a:endParaRPr>
          </a:p>
        </p:txBody>
      </p:sp>
      <p:sp>
        <p:nvSpPr>
          <p:cNvPr id="111" name="Google Shape;111;p6"/>
          <p:cNvSpPr txBox="1"/>
          <p:nvPr/>
        </p:nvSpPr>
        <p:spPr>
          <a:xfrm>
            <a:off x="37104425" y="-37071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12" name="Google Shape;112;p6"/>
          <p:cNvSpPr txBox="1"/>
          <p:nvPr/>
        </p:nvSpPr>
        <p:spPr>
          <a:xfrm>
            <a:off x="35892000" y="22350850"/>
            <a:ext cx="90498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Page numbers will be added automatically.</a:t>
            </a:r>
            <a:endParaRPr sz="4800">
              <a:solidFill>
                <a:srgbClr val="FFFFFF"/>
              </a:solidFill>
              <a:latin typeface="IBM Plex Sans"/>
              <a:ea typeface="IBM Plex Sans"/>
              <a:cs typeface="IBM Plex Sans"/>
              <a:sym typeface="IBM Plex Sans"/>
            </a:endParaRPr>
          </a:p>
        </p:txBody>
      </p:sp>
      <p:sp>
        <p:nvSpPr>
          <p:cNvPr id="113" name="Google Shape;113;p6"/>
          <p:cNvSpPr txBox="1"/>
          <p:nvPr/>
        </p:nvSpPr>
        <p:spPr>
          <a:xfrm>
            <a:off x="35892000" y="20879250"/>
            <a:ext cx="9049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14" name="Google Shape;114;p6"/>
          <p:cNvSpPr txBox="1"/>
          <p:nvPr/>
        </p:nvSpPr>
        <p:spPr>
          <a:xfrm>
            <a:off x="6768000" y="-8606050"/>
            <a:ext cx="23043000" cy="8453700"/>
          </a:xfrm>
          <a:prstGeom prst="rect">
            <a:avLst/>
          </a:prstGeom>
          <a:solidFill>
            <a:schemeClr val="accent2"/>
          </a:solidFill>
          <a:ln>
            <a:noFill/>
          </a:ln>
        </p:spPr>
        <p:txBody>
          <a:bodyPr anchorCtr="0" anchor="ctr"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a:t>
            </a:r>
            <a:r>
              <a:rPr b="1" lang="en-GB" sz="4800" u="sng">
                <a:solidFill>
                  <a:srgbClr val="FFFFFF"/>
                </a:solidFill>
                <a:latin typeface="IBM Plex Sans"/>
                <a:ea typeface="IBM Plex Sans"/>
                <a:cs typeface="IBM Plex Sans"/>
                <a:sym typeface="IBM Plex Sans"/>
              </a:rPr>
              <a:t>View &gt; Guides &gt; Show Guides</a:t>
            </a:r>
            <a:r>
              <a:rPr b="1" lang="en-GB" sz="4800">
                <a:solidFill>
                  <a:srgbClr val="FFFFFF"/>
                </a:solidFill>
                <a:latin typeface="IBM Plex Sans"/>
                <a:ea typeface="IBM Plex Sans"/>
                <a:cs typeface="IBM Plex Sans"/>
                <a:sym typeface="IBM Plex Sans"/>
              </a:rPr>
              <a:t>)</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Keep All Content in the center</a:t>
            </a:r>
            <a:r>
              <a:rPr lang="en-GB" sz="4800">
                <a:solidFill>
                  <a:srgbClr val="FFFFFF"/>
                </a:solidFill>
                <a:latin typeface="IBM Plex Sans"/>
                <a:ea typeface="IBM Plex Sans"/>
                <a:cs typeface="IBM Plex Sans"/>
                <a:sym typeface="IBM Plex Sans"/>
              </a:rPr>
              <a:t> of the slide, within the blue guidelines.</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If adding a </a:t>
            </a:r>
            <a:r>
              <a:rPr b="1" lang="en-GB" sz="4800" u="sng">
                <a:solidFill>
                  <a:srgbClr val="FFFFFF"/>
                </a:solidFill>
                <a:latin typeface="IBM Plex Sans"/>
                <a:ea typeface="IBM Plex Sans"/>
                <a:cs typeface="IBM Plex Sans"/>
                <a:sym typeface="IBM Plex Sans"/>
              </a:rPr>
              <a:t>background image</a:t>
            </a:r>
            <a:r>
              <a:rPr lang="en-GB" sz="4800">
                <a:solidFill>
                  <a:srgbClr val="FFFFFF"/>
                </a:solidFill>
                <a:latin typeface="IBM Plex Sans"/>
                <a:ea typeface="IBM Plex Sans"/>
                <a:cs typeface="IBM Plex Sans"/>
                <a:sym typeface="IBM Plex Sans"/>
              </a:rPr>
              <a:t>, ensure it is </a:t>
            </a:r>
            <a:r>
              <a:rPr b="1" lang="en-GB" sz="4800" u="sng">
                <a:solidFill>
                  <a:srgbClr val="FFFFFF"/>
                </a:solidFill>
                <a:latin typeface="IBM Plex Sans"/>
                <a:ea typeface="IBM Plex Sans"/>
                <a:cs typeface="IBM Plex Sans"/>
                <a:sym typeface="IBM Plex Sans"/>
              </a:rPr>
              <a:t>3840x2160 pixels</a:t>
            </a:r>
            <a:r>
              <a:rPr lang="en-GB" sz="4800">
                <a:solidFill>
                  <a:srgbClr val="FFFFFF"/>
                </a:solidFill>
                <a:latin typeface="IBM Plex Sans"/>
                <a:ea typeface="IBM Plex Sans"/>
                <a:cs typeface="IBM Plex Sans"/>
                <a:sym typeface="IBM Plex Sans"/>
              </a:rPr>
              <a:t> (16:9 aspect ratio; otherwise it will be stretched)</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When changing the slide “Layout” or background, you may need to choose “Reset to Theme” from the change background dialogue.</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Make use of </a:t>
            </a:r>
            <a:r>
              <a:rPr b="1" lang="en-GB" sz="4800" u="sng">
                <a:solidFill>
                  <a:srgbClr val="FFFFFF"/>
                </a:solidFill>
                <a:latin typeface="IBM Plex Sans"/>
                <a:ea typeface="IBM Plex Sans"/>
                <a:cs typeface="IBM Plex Sans"/>
                <a:sym typeface="IBM Plex Sans"/>
              </a:rPr>
              <a:t>graphics</a:t>
            </a:r>
            <a:r>
              <a:rPr lang="en-GB" sz="4800" u="sng">
                <a:solidFill>
                  <a:srgbClr val="FFFFFF"/>
                </a:solidFill>
                <a:latin typeface="IBM Plex Sans"/>
                <a:ea typeface="IBM Plex Sans"/>
                <a:cs typeface="IBM Plex Sans"/>
                <a:sym typeface="IBM Plex Sans"/>
              </a:rPr>
              <a:t>, </a:t>
            </a:r>
            <a:r>
              <a:rPr b="1" lang="en-GB" sz="4800" u="sng">
                <a:solidFill>
                  <a:srgbClr val="FFFFFF"/>
                </a:solidFill>
                <a:latin typeface="IBM Plex Sans"/>
                <a:ea typeface="IBM Plex Sans"/>
                <a:cs typeface="IBM Plex Sans"/>
                <a:sym typeface="IBM Plex Sans"/>
              </a:rPr>
              <a:t>charts</a:t>
            </a:r>
            <a:r>
              <a:rPr lang="en-GB" sz="4800" u="sng">
                <a:solidFill>
                  <a:srgbClr val="FFFFFF"/>
                </a:solidFill>
                <a:latin typeface="IBM Plex Sans"/>
                <a:ea typeface="IBM Plex Sans"/>
                <a:cs typeface="IBM Plex Sans"/>
                <a:sym typeface="IBM Plex Sans"/>
              </a:rPr>
              <a:t>, and </a:t>
            </a:r>
            <a:r>
              <a:rPr b="1" lang="en-GB" sz="4800" u="sng">
                <a:solidFill>
                  <a:srgbClr val="FFFFFF"/>
                </a:solidFill>
                <a:latin typeface="IBM Plex Sans"/>
                <a:ea typeface="IBM Plex Sans"/>
                <a:cs typeface="IBM Plex Sans"/>
                <a:sym typeface="IBM Plex Sans"/>
              </a:rPr>
              <a:t>imagery</a:t>
            </a:r>
            <a:r>
              <a:rPr lang="en-GB" sz="4800">
                <a:solidFill>
                  <a:srgbClr val="FFFFFF"/>
                </a:solidFill>
                <a:latin typeface="IBM Plex Sans"/>
                <a:ea typeface="IBM Plex Sans"/>
                <a:cs typeface="IBM Plex Sans"/>
                <a:sym typeface="IBM Plex Sans"/>
              </a:rPr>
              <a:t> where possible in place of bullet-point lists and long paragraphs of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If presenting long text</a:t>
            </a:r>
            <a:r>
              <a:rPr lang="en-GB" sz="4800">
                <a:solidFill>
                  <a:srgbClr val="FFFFFF"/>
                </a:solidFill>
                <a:latin typeface="IBM Plex Sans"/>
                <a:ea typeface="IBM Plex Sans"/>
                <a:cs typeface="IBM Plex Sans"/>
                <a:sym typeface="IBM Plex Sans"/>
              </a:rPr>
              <a:t>, </a:t>
            </a:r>
            <a:r>
              <a:rPr b="1" lang="en-GB" sz="4800">
                <a:solidFill>
                  <a:srgbClr val="FFFFFF"/>
                </a:solidFill>
                <a:latin typeface="IBM Plex Sans"/>
                <a:ea typeface="IBM Plex Sans"/>
                <a:cs typeface="IBM Plex Sans"/>
                <a:sym typeface="IBM Plex Sans"/>
              </a:rPr>
              <a:t>draw attention to important word or phrases</a:t>
            </a:r>
            <a:r>
              <a:rPr lang="en-GB" sz="4800">
                <a:solidFill>
                  <a:srgbClr val="FFFFFF"/>
                </a:solidFill>
                <a:latin typeface="IBM Plex Sans"/>
                <a:ea typeface="IBM Plex Sans"/>
                <a:cs typeface="IBM Plex Sans"/>
                <a:sym typeface="IBM Plex Sans"/>
              </a:rPr>
              <a:t> using text formatting. Aim to keep the font size as large as possible for legibility.</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Use</a:t>
            </a:r>
            <a:r>
              <a:rPr b="1" lang="en-GB" sz="4800">
                <a:solidFill>
                  <a:srgbClr val="FFFFFF"/>
                </a:solidFill>
                <a:latin typeface="IBM Plex Sans"/>
                <a:ea typeface="IBM Plex Sans"/>
                <a:cs typeface="IBM Plex Sans"/>
                <a:sym typeface="IBM Plex Sans"/>
              </a:rPr>
              <a:t> Speaker notes</a:t>
            </a:r>
            <a:r>
              <a:rPr lang="en-GB" sz="4800">
                <a:solidFill>
                  <a:srgbClr val="FFFFFF"/>
                </a:solidFill>
                <a:latin typeface="IBM Plex Sans"/>
                <a:ea typeface="IBM Plex Sans"/>
                <a:cs typeface="IBM Plex Sans"/>
                <a:sym typeface="IBM Plex Sans"/>
              </a:rPr>
              <a:t> area to </a:t>
            </a:r>
            <a:r>
              <a:rPr b="1" lang="en-GB" sz="4800">
                <a:solidFill>
                  <a:srgbClr val="FFFFFF"/>
                </a:solidFill>
                <a:latin typeface="IBM Plex Sans"/>
                <a:ea typeface="IBM Plex Sans"/>
                <a:cs typeface="IBM Plex Sans"/>
                <a:sym typeface="IBM Plex Sans"/>
              </a:rPr>
              <a:t>remind yourself of what to say</a:t>
            </a:r>
            <a:r>
              <a:rPr lang="en-GB" sz="4800">
                <a:solidFill>
                  <a:srgbClr val="FFFFFF"/>
                </a:solidFill>
                <a:latin typeface="IBM Plex Sans"/>
                <a:ea typeface="IBM Plex Sans"/>
                <a:cs typeface="IBM Plex Sans"/>
                <a:sym typeface="IBM Plex Sans"/>
              </a:rPr>
              <a:t>.</a:t>
            </a:r>
            <a:endParaRPr sz="4800">
              <a:solidFill>
                <a:srgbClr val="FFFFFF"/>
              </a:solidFill>
              <a:latin typeface="IBM Plex Sans"/>
              <a:ea typeface="IBM Plex Sans"/>
              <a:cs typeface="IBM Plex Sans"/>
              <a:sym typeface="IBM Plex Sans"/>
            </a:endParaRPr>
          </a:p>
        </p:txBody>
      </p:sp>
      <p:sp>
        <p:nvSpPr>
          <p:cNvPr id="115" name="Google Shape;115;p6"/>
          <p:cNvSpPr txBox="1"/>
          <p:nvPr/>
        </p:nvSpPr>
        <p:spPr>
          <a:xfrm>
            <a:off x="6768000" y="-10174450"/>
            <a:ext cx="230430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16" name="Google Shape;116;p6"/>
          <p:cNvSpPr txBox="1"/>
          <p:nvPr/>
        </p:nvSpPr>
        <p:spPr>
          <a:xfrm>
            <a:off x="-10213925" y="426250"/>
            <a:ext cx="9685500" cy="2673900"/>
          </a:xfrm>
          <a:prstGeom prst="rect">
            <a:avLst/>
          </a:prstGeom>
          <a:solidFill>
            <a:schemeClr val="accent2"/>
          </a:solidFill>
          <a:ln>
            <a:noFill/>
          </a:ln>
        </p:spPr>
        <p:txBody>
          <a:bodyPr anchorCtr="0" anchor="t"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Slide Title – Keep it succinct</a:t>
            </a:r>
            <a:endParaRPr sz="4800">
              <a:solidFill>
                <a:srgbClr val="FFFFFF"/>
              </a:solidFill>
              <a:latin typeface="IBM Plex Sans"/>
              <a:ea typeface="IBM Plex Sans"/>
              <a:cs typeface="IBM Plex Sans"/>
              <a:sym typeface="IBM Plex Sans"/>
            </a:endParaRPr>
          </a:p>
          <a:p>
            <a:pPr indent="-533400" lvl="0" marL="457200" rtl="0" algn="r">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Subtitle for reference or short comment on title</a:t>
            </a:r>
            <a:endParaRPr sz="4800">
              <a:solidFill>
                <a:srgbClr val="FFFFFF"/>
              </a:solidFill>
              <a:latin typeface="IBM Plex Sans"/>
              <a:ea typeface="IBM Plex Sans"/>
              <a:cs typeface="IBM Plex Sans"/>
              <a:sym typeface="IBM Plex Sans"/>
            </a:endParaRPr>
          </a:p>
        </p:txBody>
      </p:sp>
      <p:sp>
        <p:nvSpPr>
          <p:cNvPr id="117" name="Google Shape;117;p6"/>
          <p:cNvSpPr txBox="1"/>
          <p:nvPr/>
        </p:nvSpPr>
        <p:spPr>
          <a:xfrm>
            <a:off x="-10214050" y="-1045350"/>
            <a:ext cx="96855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18" name="Google Shape;118;p6"/>
          <p:cNvSpPr txBox="1"/>
          <p:nvPr/>
        </p:nvSpPr>
        <p:spPr>
          <a:xfrm>
            <a:off x="-14034850" y="6036000"/>
            <a:ext cx="13506300" cy="142032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font families used in this template do not comply with NYUAD’s brand guidelines. However, the “IBM Plex” and “Montserrat” families work well to cleanly present your ideas.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When using purely text on a slide, be selective and intentional about the words included.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Keep the font size as large as possible, assuming your presentation will, one day, be projected on a screen under non-ideal lighting conditions.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Use </a:t>
            </a:r>
            <a:r>
              <a:rPr b="1" lang="en-GB" sz="4800">
                <a:solidFill>
                  <a:srgbClr val="FFFFFF"/>
                </a:solidFill>
                <a:latin typeface="IBM Plex Sans"/>
                <a:ea typeface="IBM Plex Sans"/>
                <a:cs typeface="IBM Plex Sans"/>
                <a:sym typeface="IBM Plex Sans"/>
              </a:rPr>
              <a:t>text</a:t>
            </a:r>
            <a:r>
              <a:rPr lang="en-GB" sz="4800">
                <a:solidFill>
                  <a:srgbClr val="FFFFFF"/>
                </a:solidFill>
                <a:latin typeface="IBM Plex Sans"/>
                <a:ea typeface="IBM Plex Sans"/>
                <a:cs typeface="IBM Plex Sans"/>
                <a:sym typeface="IBM Plex Sans"/>
              </a:rPr>
              <a:t> </a:t>
            </a:r>
            <a:r>
              <a:rPr i="1" lang="en-GB" sz="4800" u="sng">
                <a:solidFill>
                  <a:srgbClr val="FFFFFF"/>
                </a:solidFill>
                <a:latin typeface="IBM Plex Sans"/>
                <a:ea typeface="IBM Plex Sans"/>
                <a:cs typeface="IBM Plex Sans"/>
                <a:sym typeface="IBM Plex Sans"/>
              </a:rPr>
              <a:t>formatting</a:t>
            </a:r>
            <a:r>
              <a:rPr lang="en-GB" sz="4800">
                <a:solidFill>
                  <a:srgbClr val="FFFFFF"/>
                </a:solidFill>
                <a:latin typeface="IBM Plex Sans"/>
                <a:ea typeface="IBM Plex Sans"/>
                <a:cs typeface="IBM Plex Sans"/>
                <a:sym typeface="IBM Plex Sans"/>
              </a:rPr>
              <a:t> to highlight important words or phrases within the body of your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Avoid the temptation, encouraged by most presentation software, to only use bulleted or numbered lists.</a:t>
            </a:r>
            <a:endParaRPr sz="4800">
              <a:solidFill>
                <a:srgbClr val="FFFFFF"/>
              </a:solidFill>
              <a:latin typeface="IBM Plex Sans"/>
              <a:ea typeface="IBM Plex Sans"/>
              <a:cs typeface="IBM Plex Sans"/>
              <a:sym typeface="IBM Plex Sans"/>
            </a:endParaRPr>
          </a:p>
        </p:txBody>
      </p:sp>
      <p:sp>
        <p:nvSpPr>
          <p:cNvPr id="119" name="Google Shape;119;p6"/>
          <p:cNvSpPr txBox="1"/>
          <p:nvPr/>
        </p:nvSpPr>
        <p:spPr>
          <a:xfrm>
            <a:off x="-14034850" y="44676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18779">
          <p15:clr>
            <a:schemeClr val="accent1"/>
          </p15:clr>
        </p15:guide>
        <p15:guide id="10" pos="4263">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White (Gradient 3)" showMasterSp="0">
  <p:cSld name="TITLE_1_2_5_1_1">
    <p:bg>
      <p:bgPr>
        <a:gradFill>
          <a:gsLst>
            <a:gs pos="0">
              <a:schemeClr val="dk2"/>
            </a:gs>
            <a:gs pos="100000">
              <a:srgbClr val="8A51AF"/>
            </a:gs>
          </a:gsLst>
          <a:lin ang="5400012" scaled="0"/>
        </a:gradFill>
      </p:bgPr>
    </p:bg>
    <p:spTree>
      <p:nvGrpSpPr>
        <p:cNvPr id="120" name="Shape 120"/>
        <p:cNvGrpSpPr/>
        <p:nvPr/>
      </p:nvGrpSpPr>
      <p:grpSpPr>
        <a:xfrm>
          <a:off x="0" y="0"/>
          <a:ext cx="0" cy="0"/>
          <a:chOff x="0" y="0"/>
          <a:chExt cx="0" cy="0"/>
        </a:xfrm>
      </p:grpSpPr>
      <p:sp>
        <p:nvSpPr>
          <p:cNvPr id="121" name="Google Shape;121;p7"/>
          <p:cNvSpPr txBox="1"/>
          <p:nvPr>
            <p:ph idx="12" type="sldNum"/>
          </p:nvPr>
        </p:nvSpPr>
        <p:spPr>
          <a:xfrm>
            <a:off x="35316000" y="19699200"/>
            <a:ext cx="576000" cy="540000"/>
          </a:xfrm>
          <a:prstGeom prst="rect">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122" name="Google Shape;122;p7"/>
          <p:cNvSpPr txBox="1"/>
          <p:nvPr>
            <p:ph type="title"/>
          </p:nvPr>
        </p:nvSpPr>
        <p:spPr>
          <a:xfrm>
            <a:off x="696125" y="685800"/>
            <a:ext cx="29115000" cy="1733400"/>
          </a:xfrm>
          <a:prstGeom prst="rect">
            <a:avLst/>
          </a:prstGeom>
          <a:noFill/>
          <a:ln>
            <a:noFill/>
          </a:ln>
        </p:spPr>
        <p:txBody>
          <a:bodyPr anchorCtr="0" anchor="b" bIns="0" lIns="0" spcFirstLastPara="1" rIns="182850" wrap="square" tIns="182850">
            <a:noAutofit/>
          </a:bodyPr>
          <a:lstStyle>
            <a:lvl1pPr lvl="0" rtl="0">
              <a:spcBef>
                <a:spcPts val="0"/>
              </a:spcBef>
              <a:spcAft>
                <a:spcPts val="0"/>
              </a:spcAft>
              <a:buNone/>
              <a:defRPr b="1" sz="82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123" name="Google Shape;123;p7"/>
          <p:cNvSpPr txBox="1"/>
          <p:nvPr>
            <p:ph idx="1" type="subTitle"/>
          </p:nvPr>
        </p:nvSpPr>
        <p:spPr>
          <a:xfrm>
            <a:off x="696125" y="2419200"/>
            <a:ext cx="29115000" cy="6810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124" name="Google Shape;124;p7"/>
          <p:cNvSpPr txBox="1"/>
          <p:nvPr>
            <p:ph idx="2" type="body"/>
          </p:nvPr>
        </p:nvSpPr>
        <p:spPr>
          <a:xfrm>
            <a:off x="685800" y="19699200"/>
            <a:ext cx="14050800" cy="540000"/>
          </a:xfrm>
          <a:prstGeom prst="rect">
            <a:avLst/>
          </a:prstGeom>
          <a:noFill/>
          <a:ln cap="flat" cmpd="sng" w="19050">
            <a:solidFill>
              <a:srgbClr val="FFFFFF"/>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
        <p:nvSpPr>
          <p:cNvPr id="125" name="Google Shape;125;p7"/>
          <p:cNvSpPr txBox="1"/>
          <p:nvPr>
            <p:ph idx="3" type="body"/>
          </p:nvPr>
        </p:nvSpPr>
        <p:spPr>
          <a:xfrm>
            <a:off x="14736600" y="19699200"/>
            <a:ext cx="20579400" cy="54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pic>
        <p:nvPicPr>
          <p:cNvPr id="126" name="Google Shape;126;p7"/>
          <p:cNvPicPr preferRelativeResize="0"/>
          <p:nvPr/>
        </p:nvPicPr>
        <p:blipFill rotWithShape="1">
          <a:blip r:embed="rId2">
            <a:alphaModFix/>
          </a:blip>
          <a:srcRect b="45115" l="0" r="0" t="0"/>
          <a:stretch/>
        </p:blipFill>
        <p:spPr>
          <a:xfrm>
            <a:off x="29811200" y="762000"/>
            <a:ext cx="6002799" cy="1568350"/>
          </a:xfrm>
          <a:prstGeom prst="rect">
            <a:avLst/>
          </a:prstGeom>
          <a:noFill/>
          <a:ln>
            <a:noFill/>
          </a:ln>
        </p:spPr>
      </p:pic>
      <p:sp>
        <p:nvSpPr>
          <p:cNvPr id="127" name="Google Shape;127;p7"/>
          <p:cNvSpPr txBox="1"/>
          <p:nvPr>
            <p:ph idx="4" type="body"/>
          </p:nvPr>
        </p:nvSpPr>
        <p:spPr>
          <a:xfrm>
            <a:off x="6768000" y="4467600"/>
            <a:ext cx="23043000" cy="13442400"/>
          </a:xfrm>
          <a:prstGeom prst="rect">
            <a:avLst/>
          </a:prstGeom>
          <a:noFill/>
          <a:ln>
            <a:noFill/>
          </a:ln>
        </p:spPr>
        <p:txBody>
          <a:bodyPr anchorCtr="0" anchor="t" bIns="0" lIns="684000" spcFirstLastPara="1" rIns="0" wrap="square" tIns="0">
            <a:noAutofit/>
          </a:bodyPr>
          <a:lstStyle>
            <a:lvl1pPr indent="-1181100" lvl="0" marL="4572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1pPr>
            <a:lvl2pPr indent="-1181100" lvl="1" marL="9144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2pPr>
            <a:lvl3pPr indent="-1181100" lvl="2" marL="13716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3pPr>
            <a:lvl4pPr indent="-1181100" lvl="3" marL="18288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4pPr>
            <a:lvl5pPr indent="-1181100" lvl="4" marL="22860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5pPr>
            <a:lvl6pPr indent="-1181100" lvl="5" marL="27432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6pPr>
            <a:lvl7pPr indent="-1181100" lvl="6" marL="32004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7pPr>
            <a:lvl8pPr indent="-1181100" lvl="7" marL="36576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8pPr>
            <a:lvl9pPr indent="-1181100" lvl="8" marL="41148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9pPr>
          </a:lstStyle>
          <a:p/>
        </p:txBody>
      </p:sp>
      <p:sp>
        <p:nvSpPr>
          <p:cNvPr id="128" name="Google Shape;128;p7"/>
          <p:cNvSpPr txBox="1"/>
          <p:nvPr/>
        </p:nvSpPr>
        <p:spPr>
          <a:xfrm>
            <a:off x="696125" y="2235085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bottom-left text box is best used for the names and titles of presenters.</a:t>
            </a:r>
            <a:endParaRPr sz="4800">
              <a:solidFill>
                <a:srgbClr val="FFFFFF"/>
              </a:solidFill>
              <a:latin typeface="IBM Plex Sans"/>
              <a:ea typeface="IBM Plex Sans"/>
              <a:cs typeface="IBM Plex Sans"/>
              <a:sym typeface="IBM Plex Sans"/>
            </a:endParaRPr>
          </a:p>
        </p:txBody>
      </p:sp>
      <p:sp>
        <p:nvSpPr>
          <p:cNvPr id="129" name="Google Shape;129;p7"/>
          <p:cNvSpPr txBox="1"/>
          <p:nvPr/>
        </p:nvSpPr>
        <p:spPr>
          <a:xfrm>
            <a:off x="696125" y="2087925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30" name="Google Shape;130;p7"/>
          <p:cNvSpPr txBox="1"/>
          <p:nvPr/>
        </p:nvSpPr>
        <p:spPr>
          <a:xfrm>
            <a:off x="21984500" y="22447650"/>
            <a:ext cx="13331400" cy="20985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r">
              <a:spcBef>
                <a:spcPts val="0"/>
              </a:spcBef>
              <a:spcAft>
                <a:spcPts val="0"/>
              </a:spcAft>
              <a:buNone/>
            </a:pPr>
            <a:r>
              <a:rPr lang="en-GB" sz="4800">
                <a:solidFill>
                  <a:srgbClr val="FFFFFF"/>
                </a:solidFill>
                <a:latin typeface="IBM Plex Sans"/>
                <a:ea typeface="IBM Plex Sans"/>
                <a:cs typeface="IBM Plex Sans"/>
                <a:sym typeface="IBM Plex Sans"/>
              </a:rPr>
              <a:t>The bottom-right text box is best used for the event, date, and title of the presentation.</a:t>
            </a:r>
            <a:endParaRPr sz="4800">
              <a:solidFill>
                <a:srgbClr val="FFFFFF"/>
              </a:solidFill>
              <a:latin typeface="IBM Plex Sans"/>
              <a:ea typeface="IBM Plex Sans"/>
              <a:cs typeface="IBM Plex Sans"/>
              <a:sym typeface="IBM Plex Sans"/>
            </a:endParaRPr>
          </a:p>
        </p:txBody>
      </p:sp>
      <p:sp>
        <p:nvSpPr>
          <p:cNvPr id="131" name="Google Shape;131;p7"/>
          <p:cNvSpPr txBox="1"/>
          <p:nvPr/>
        </p:nvSpPr>
        <p:spPr>
          <a:xfrm>
            <a:off x="21984600" y="20879250"/>
            <a:ext cx="133314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r">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32" name="Google Shape;132;p7"/>
          <p:cNvSpPr txBox="1"/>
          <p:nvPr/>
        </p:nvSpPr>
        <p:spPr>
          <a:xfrm>
            <a:off x="37104425" y="-2138700"/>
            <a:ext cx="13506300" cy="43929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NYU Logo should remain unchanged unless you’re fully replacing it with a departmental lock-up. If adding a logo, place it with 0.9cm spacing to the left of or below the NYU Logo.</a:t>
            </a:r>
            <a:endParaRPr sz="4800">
              <a:solidFill>
                <a:srgbClr val="FFFFFF"/>
              </a:solidFill>
              <a:latin typeface="IBM Plex Sans"/>
              <a:ea typeface="IBM Plex Sans"/>
              <a:cs typeface="IBM Plex Sans"/>
              <a:sym typeface="IBM Plex Sans"/>
            </a:endParaRPr>
          </a:p>
        </p:txBody>
      </p:sp>
      <p:sp>
        <p:nvSpPr>
          <p:cNvPr id="133" name="Google Shape;133;p7"/>
          <p:cNvSpPr txBox="1"/>
          <p:nvPr/>
        </p:nvSpPr>
        <p:spPr>
          <a:xfrm>
            <a:off x="37104425" y="-37071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34" name="Google Shape;134;p7"/>
          <p:cNvSpPr txBox="1"/>
          <p:nvPr/>
        </p:nvSpPr>
        <p:spPr>
          <a:xfrm>
            <a:off x="35892000" y="22350850"/>
            <a:ext cx="90498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Page numbers will be added automatically.</a:t>
            </a:r>
            <a:endParaRPr sz="4800">
              <a:solidFill>
                <a:srgbClr val="FFFFFF"/>
              </a:solidFill>
              <a:latin typeface="IBM Plex Sans"/>
              <a:ea typeface="IBM Plex Sans"/>
              <a:cs typeface="IBM Plex Sans"/>
              <a:sym typeface="IBM Plex Sans"/>
            </a:endParaRPr>
          </a:p>
        </p:txBody>
      </p:sp>
      <p:sp>
        <p:nvSpPr>
          <p:cNvPr id="135" name="Google Shape;135;p7"/>
          <p:cNvSpPr txBox="1"/>
          <p:nvPr/>
        </p:nvSpPr>
        <p:spPr>
          <a:xfrm>
            <a:off x="35892000" y="20879250"/>
            <a:ext cx="9049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36" name="Google Shape;136;p7"/>
          <p:cNvSpPr txBox="1"/>
          <p:nvPr/>
        </p:nvSpPr>
        <p:spPr>
          <a:xfrm>
            <a:off x="6768000" y="-8606050"/>
            <a:ext cx="23043000" cy="8453700"/>
          </a:xfrm>
          <a:prstGeom prst="rect">
            <a:avLst/>
          </a:prstGeom>
          <a:solidFill>
            <a:schemeClr val="accent2"/>
          </a:solidFill>
          <a:ln>
            <a:noFill/>
          </a:ln>
        </p:spPr>
        <p:txBody>
          <a:bodyPr anchorCtr="0" anchor="ctr"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a:t>
            </a:r>
            <a:r>
              <a:rPr b="1" lang="en-GB" sz="4800" u="sng">
                <a:solidFill>
                  <a:srgbClr val="FFFFFF"/>
                </a:solidFill>
                <a:latin typeface="IBM Plex Sans"/>
                <a:ea typeface="IBM Plex Sans"/>
                <a:cs typeface="IBM Plex Sans"/>
                <a:sym typeface="IBM Plex Sans"/>
              </a:rPr>
              <a:t>View &gt; Guides &gt; Show Guides</a:t>
            </a:r>
            <a:r>
              <a:rPr b="1" lang="en-GB" sz="4800">
                <a:solidFill>
                  <a:srgbClr val="FFFFFF"/>
                </a:solidFill>
                <a:latin typeface="IBM Plex Sans"/>
                <a:ea typeface="IBM Plex Sans"/>
                <a:cs typeface="IBM Plex Sans"/>
                <a:sym typeface="IBM Plex Sans"/>
              </a:rPr>
              <a:t>)</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Keep All Content in the center</a:t>
            </a:r>
            <a:r>
              <a:rPr lang="en-GB" sz="4800">
                <a:solidFill>
                  <a:srgbClr val="FFFFFF"/>
                </a:solidFill>
                <a:latin typeface="IBM Plex Sans"/>
                <a:ea typeface="IBM Plex Sans"/>
                <a:cs typeface="IBM Plex Sans"/>
                <a:sym typeface="IBM Plex Sans"/>
              </a:rPr>
              <a:t> of the slide, within the blue guidelines.</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If adding a </a:t>
            </a:r>
            <a:r>
              <a:rPr b="1" lang="en-GB" sz="4800" u="sng">
                <a:solidFill>
                  <a:srgbClr val="FFFFFF"/>
                </a:solidFill>
                <a:latin typeface="IBM Plex Sans"/>
                <a:ea typeface="IBM Plex Sans"/>
                <a:cs typeface="IBM Plex Sans"/>
                <a:sym typeface="IBM Plex Sans"/>
              </a:rPr>
              <a:t>background image</a:t>
            </a:r>
            <a:r>
              <a:rPr lang="en-GB" sz="4800">
                <a:solidFill>
                  <a:srgbClr val="FFFFFF"/>
                </a:solidFill>
                <a:latin typeface="IBM Plex Sans"/>
                <a:ea typeface="IBM Plex Sans"/>
                <a:cs typeface="IBM Plex Sans"/>
                <a:sym typeface="IBM Plex Sans"/>
              </a:rPr>
              <a:t>, ensure it is </a:t>
            </a:r>
            <a:r>
              <a:rPr b="1" lang="en-GB" sz="4800" u="sng">
                <a:solidFill>
                  <a:srgbClr val="FFFFFF"/>
                </a:solidFill>
                <a:latin typeface="IBM Plex Sans"/>
                <a:ea typeface="IBM Plex Sans"/>
                <a:cs typeface="IBM Plex Sans"/>
                <a:sym typeface="IBM Plex Sans"/>
              </a:rPr>
              <a:t>3840x2160 pixels</a:t>
            </a:r>
            <a:r>
              <a:rPr lang="en-GB" sz="4800">
                <a:solidFill>
                  <a:srgbClr val="FFFFFF"/>
                </a:solidFill>
                <a:latin typeface="IBM Plex Sans"/>
                <a:ea typeface="IBM Plex Sans"/>
                <a:cs typeface="IBM Plex Sans"/>
                <a:sym typeface="IBM Plex Sans"/>
              </a:rPr>
              <a:t> (16:9 aspect ratio; otherwise it will be stretched)</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When changing the slide “Layout” or background, you may need to choose “Reset to Theme” from the change background dialogue.</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Make use of </a:t>
            </a:r>
            <a:r>
              <a:rPr b="1" lang="en-GB" sz="4800" u="sng">
                <a:solidFill>
                  <a:srgbClr val="FFFFFF"/>
                </a:solidFill>
                <a:latin typeface="IBM Plex Sans"/>
                <a:ea typeface="IBM Plex Sans"/>
                <a:cs typeface="IBM Plex Sans"/>
                <a:sym typeface="IBM Plex Sans"/>
              </a:rPr>
              <a:t>graphics</a:t>
            </a:r>
            <a:r>
              <a:rPr lang="en-GB" sz="4800" u="sng">
                <a:solidFill>
                  <a:srgbClr val="FFFFFF"/>
                </a:solidFill>
                <a:latin typeface="IBM Plex Sans"/>
                <a:ea typeface="IBM Plex Sans"/>
                <a:cs typeface="IBM Plex Sans"/>
                <a:sym typeface="IBM Plex Sans"/>
              </a:rPr>
              <a:t>, </a:t>
            </a:r>
            <a:r>
              <a:rPr b="1" lang="en-GB" sz="4800" u="sng">
                <a:solidFill>
                  <a:srgbClr val="FFFFFF"/>
                </a:solidFill>
                <a:latin typeface="IBM Plex Sans"/>
                <a:ea typeface="IBM Plex Sans"/>
                <a:cs typeface="IBM Plex Sans"/>
                <a:sym typeface="IBM Plex Sans"/>
              </a:rPr>
              <a:t>charts</a:t>
            </a:r>
            <a:r>
              <a:rPr lang="en-GB" sz="4800" u="sng">
                <a:solidFill>
                  <a:srgbClr val="FFFFFF"/>
                </a:solidFill>
                <a:latin typeface="IBM Plex Sans"/>
                <a:ea typeface="IBM Plex Sans"/>
                <a:cs typeface="IBM Plex Sans"/>
                <a:sym typeface="IBM Plex Sans"/>
              </a:rPr>
              <a:t>, and </a:t>
            </a:r>
            <a:r>
              <a:rPr b="1" lang="en-GB" sz="4800" u="sng">
                <a:solidFill>
                  <a:srgbClr val="FFFFFF"/>
                </a:solidFill>
                <a:latin typeface="IBM Plex Sans"/>
                <a:ea typeface="IBM Plex Sans"/>
                <a:cs typeface="IBM Plex Sans"/>
                <a:sym typeface="IBM Plex Sans"/>
              </a:rPr>
              <a:t>imagery</a:t>
            </a:r>
            <a:r>
              <a:rPr lang="en-GB" sz="4800">
                <a:solidFill>
                  <a:srgbClr val="FFFFFF"/>
                </a:solidFill>
                <a:latin typeface="IBM Plex Sans"/>
                <a:ea typeface="IBM Plex Sans"/>
                <a:cs typeface="IBM Plex Sans"/>
                <a:sym typeface="IBM Plex Sans"/>
              </a:rPr>
              <a:t> where possible in place of bullet-point lists and long paragraphs of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If presenting long text</a:t>
            </a:r>
            <a:r>
              <a:rPr lang="en-GB" sz="4800">
                <a:solidFill>
                  <a:srgbClr val="FFFFFF"/>
                </a:solidFill>
                <a:latin typeface="IBM Plex Sans"/>
                <a:ea typeface="IBM Plex Sans"/>
                <a:cs typeface="IBM Plex Sans"/>
                <a:sym typeface="IBM Plex Sans"/>
              </a:rPr>
              <a:t>, </a:t>
            </a:r>
            <a:r>
              <a:rPr b="1" lang="en-GB" sz="4800">
                <a:solidFill>
                  <a:srgbClr val="FFFFFF"/>
                </a:solidFill>
                <a:latin typeface="IBM Plex Sans"/>
                <a:ea typeface="IBM Plex Sans"/>
                <a:cs typeface="IBM Plex Sans"/>
                <a:sym typeface="IBM Plex Sans"/>
              </a:rPr>
              <a:t>draw attention to important word or phrases</a:t>
            </a:r>
            <a:r>
              <a:rPr lang="en-GB" sz="4800">
                <a:solidFill>
                  <a:srgbClr val="FFFFFF"/>
                </a:solidFill>
                <a:latin typeface="IBM Plex Sans"/>
                <a:ea typeface="IBM Plex Sans"/>
                <a:cs typeface="IBM Plex Sans"/>
                <a:sym typeface="IBM Plex Sans"/>
              </a:rPr>
              <a:t> using text formatting. Aim to keep the font size as large as possible for legibility.</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Use</a:t>
            </a:r>
            <a:r>
              <a:rPr b="1" lang="en-GB" sz="4800">
                <a:solidFill>
                  <a:srgbClr val="FFFFFF"/>
                </a:solidFill>
                <a:latin typeface="IBM Plex Sans"/>
                <a:ea typeface="IBM Plex Sans"/>
                <a:cs typeface="IBM Plex Sans"/>
                <a:sym typeface="IBM Plex Sans"/>
              </a:rPr>
              <a:t> Speaker notes</a:t>
            </a:r>
            <a:r>
              <a:rPr lang="en-GB" sz="4800">
                <a:solidFill>
                  <a:srgbClr val="FFFFFF"/>
                </a:solidFill>
                <a:latin typeface="IBM Plex Sans"/>
                <a:ea typeface="IBM Plex Sans"/>
                <a:cs typeface="IBM Plex Sans"/>
                <a:sym typeface="IBM Plex Sans"/>
              </a:rPr>
              <a:t> area to </a:t>
            </a:r>
            <a:r>
              <a:rPr b="1" lang="en-GB" sz="4800">
                <a:solidFill>
                  <a:srgbClr val="FFFFFF"/>
                </a:solidFill>
                <a:latin typeface="IBM Plex Sans"/>
                <a:ea typeface="IBM Plex Sans"/>
                <a:cs typeface="IBM Plex Sans"/>
                <a:sym typeface="IBM Plex Sans"/>
              </a:rPr>
              <a:t>remind yourself of what to say</a:t>
            </a:r>
            <a:r>
              <a:rPr lang="en-GB" sz="4800">
                <a:solidFill>
                  <a:srgbClr val="FFFFFF"/>
                </a:solidFill>
                <a:latin typeface="IBM Plex Sans"/>
                <a:ea typeface="IBM Plex Sans"/>
                <a:cs typeface="IBM Plex Sans"/>
                <a:sym typeface="IBM Plex Sans"/>
              </a:rPr>
              <a:t>.</a:t>
            </a:r>
            <a:endParaRPr sz="4800">
              <a:solidFill>
                <a:srgbClr val="FFFFFF"/>
              </a:solidFill>
              <a:latin typeface="IBM Plex Sans"/>
              <a:ea typeface="IBM Plex Sans"/>
              <a:cs typeface="IBM Plex Sans"/>
              <a:sym typeface="IBM Plex Sans"/>
            </a:endParaRPr>
          </a:p>
        </p:txBody>
      </p:sp>
      <p:sp>
        <p:nvSpPr>
          <p:cNvPr id="137" name="Google Shape;137;p7"/>
          <p:cNvSpPr txBox="1"/>
          <p:nvPr/>
        </p:nvSpPr>
        <p:spPr>
          <a:xfrm>
            <a:off x="6768000" y="-10174450"/>
            <a:ext cx="230430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38" name="Google Shape;138;p7"/>
          <p:cNvSpPr txBox="1"/>
          <p:nvPr/>
        </p:nvSpPr>
        <p:spPr>
          <a:xfrm>
            <a:off x="-10213925" y="426250"/>
            <a:ext cx="9685500" cy="2673900"/>
          </a:xfrm>
          <a:prstGeom prst="rect">
            <a:avLst/>
          </a:prstGeom>
          <a:solidFill>
            <a:schemeClr val="accent2"/>
          </a:solidFill>
          <a:ln>
            <a:noFill/>
          </a:ln>
        </p:spPr>
        <p:txBody>
          <a:bodyPr anchorCtr="0" anchor="t"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Slide Title – Keep it succinct</a:t>
            </a:r>
            <a:endParaRPr sz="4800">
              <a:solidFill>
                <a:srgbClr val="FFFFFF"/>
              </a:solidFill>
              <a:latin typeface="IBM Plex Sans"/>
              <a:ea typeface="IBM Plex Sans"/>
              <a:cs typeface="IBM Plex Sans"/>
              <a:sym typeface="IBM Plex Sans"/>
            </a:endParaRPr>
          </a:p>
          <a:p>
            <a:pPr indent="-533400" lvl="0" marL="457200" rtl="0" algn="r">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Subtitle for reference or short comment on title</a:t>
            </a:r>
            <a:endParaRPr sz="4800">
              <a:solidFill>
                <a:srgbClr val="FFFFFF"/>
              </a:solidFill>
              <a:latin typeface="IBM Plex Sans"/>
              <a:ea typeface="IBM Plex Sans"/>
              <a:cs typeface="IBM Plex Sans"/>
              <a:sym typeface="IBM Plex Sans"/>
            </a:endParaRPr>
          </a:p>
        </p:txBody>
      </p:sp>
      <p:sp>
        <p:nvSpPr>
          <p:cNvPr id="139" name="Google Shape;139;p7"/>
          <p:cNvSpPr txBox="1"/>
          <p:nvPr/>
        </p:nvSpPr>
        <p:spPr>
          <a:xfrm>
            <a:off x="-10214050" y="-1045350"/>
            <a:ext cx="96855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40" name="Google Shape;140;p7"/>
          <p:cNvSpPr txBox="1"/>
          <p:nvPr/>
        </p:nvSpPr>
        <p:spPr>
          <a:xfrm>
            <a:off x="-14034850" y="6036000"/>
            <a:ext cx="13506300" cy="142032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font families used in this template do not comply with NYUAD’s brand guidelines. However, the “IBM Plex” and “Montserrat” families work well to cleanly present your ideas.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When using purely text on a slide, be selective and intentional about the words included.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Keep the font size as large as possible, assuming your presentation will, one day, be projected on a screen under non-ideal lighting conditions.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Use </a:t>
            </a:r>
            <a:r>
              <a:rPr b="1" lang="en-GB" sz="4800">
                <a:solidFill>
                  <a:srgbClr val="FFFFFF"/>
                </a:solidFill>
                <a:latin typeface="IBM Plex Sans"/>
                <a:ea typeface="IBM Plex Sans"/>
                <a:cs typeface="IBM Plex Sans"/>
                <a:sym typeface="IBM Plex Sans"/>
              </a:rPr>
              <a:t>text</a:t>
            </a:r>
            <a:r>
              <a:rPr lang="en-GB" sz="4800">
                <a:solidFill>
                  <a:srgbClr val="FFFFFF"/>
                </a:solidFill>
                <a:latin typeface="IBM Plex Sans"/>
                <a:ea typeface="IBM Plex Sans"/>
                <a:cs typeface="IBM Plex Sans"/>
                <a:sym typeface="IBM Plex Sans"/>
              </a:rPr>
              <a:t> </a:t>
            </a:r>
            <a:r>
              <a:rPr i="1" lang="en-GB" sz="4800" u="sng">
                <a:solidFill>
                  <a:srgbClr val="FFFFFF"/>
                </a:solidFill>
                <a:latin typeface="IBM Plex Sans"/>
                <a:ea typeface="IBM Plex Sans"/>
                <a:cs typeface="IBM Plex Sans"/>
                <a:sym typeface="IBM Plex Sans"/>
              </a:rPr>
              <a:t>formatting</a:t>
            </a:r>
            <a:r>
              <a:rPr lang="en-GB" sz="4800">
                <a:solidFill>
                  <a:srgbClr val="FFFFFF"/>
                </a:solidFill>
                <a:latin typeface="IBM Plex Sans"/>
                <a:ea typeface="IBM Plex Sans"/>
                <a:cs typeface="IBM Plex Sans"/>
                <a:sym typeface="IBM Plex Sans"/>
              </a:rPr>
              <a:t> to highlight important words or phrases within the body of your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Avoid the temptation, encouraged by most presentation software, to only use bulleted or numbered lists.</a:t>
            </a:r>
            <a:endParaRPr sz="4800">
              <a:solidFill>
                <a:srgbClr val="FFFFFF"/>
              </a:solidFill>
              <a:latin typeface="IBM Plex Sans"/>
              <a:ea typeface="IBM Plex Sans"/>
              <a:cs typeface="IBM Plex Sans"/>
              <a:sym typeface="IBM Plex Sans"/>
            </a:endParaRPr>
          </a:p>
        </p:txBody>
      </p:sp>
      <p:sp>
        <p:nvSpPr>
          <p:cNvPr id="141" name="Google Shape;141;p7"/>
          <p:cNvSpPr txBox="1"/>
          <p:nvPr/>
        </p:nvSpPr>
        <p:spPr>
          <a:xfrm>
            <a:off x="-14034850" y="44676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18779">
          <p15:clr>
            <a:schemeClr val="accent1"/>
          </p15:clr>
        </p15:guide>
        <p15:guide id="10" pos="4263">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White (Gradient 4)" showMasterSp="0">
  <p:cSld name="TITLE_1_2_5_1_1_1">
    <p:bg>
      <p:bgPr>
        <a:gradFill>
          <a:gsLst>
            <a:gs pos="0">
              <a:srgbClr val="AB83C6"/>
            </a:gs>
            <a:gs pos="100000">
              <a:srgbClr val="CDB5DD"/>
            </a:gs>
          </a:gsLst>
          <a:lin ang="5400012" scaled="0"/>
        </a:gradFill>
      </p:bgPr>
    </p:bg>
    <p:spTree>
      <p:nvGrpSpPr>
        <p:cNvPr id="142" name="Shape 142"/>
        <p:cNvGrpSpPr/>
        <p:nvPr/>
      </p:nvGrpSpPr>
      <p:grpSpPr>
        <a:xfrm>
          <a:off x="0" y="0"/>
          <a:ext cx="0" cy="0"/>
          <a:chOff x="0" y="0"/>
          <a:chExt cx="0" cy="0"/>
        </a:xfrm>
      </p:grpSpPr>
      <p:sp>
        <p:nvSpPr>
          <p:cNvPr id="143" name="Google Shape;143;p8"/>
          <p:cNvSpPr txBox="1"/>
          <p:nvPr>
            <p:ph idx="12" type="sldNum"/>
          </p:nvPr>
        </p:nvSpPr>
        <p:spPr>
          <a:xfrm>
            <a:off x="35316000" y="19699200"/>
            <a:ext cx="576000" cy="540000"/>
          </a:xfrm>
          <a:prstGeom prst="rect">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144" name="Google Shape;144;p8"/>
          <p:cNvSpPr txBox="1"/>
          <p:nvPr>
            <p:ph type="title"/>
          </p:nvPr>
        </p:nvSpPr>
        <p:spPr>
          <a:xfrm>
            <a:off x="696125" y="685800"/>
            <a:ext cx="29115000" cy="1733400"/>
          </a:xfrm>
          <a:prstGeom prst="rect">
            <a:avLst/>
          </a:prstGeom>
          <a:noFill/>
          <a:ln>
            <a:noFill/>
          </a:ln>
        </p:spPr>
        <p:txBody>
          <a:bodyPr anchorCtr="0" anchor="b" bIns="0" lIns="0" spcFirstLastPara="1" rIns="182850" wrap="square" tIns="182850">
            <a:noAutofit/>
          </a:bodyPr>
          <a:lstStyle>
            <a:lvl1pPr lvl="0" rtl="0">
              <a:spcBef>
                <a:spcPts val="0"/>
              </a:spcBef>
              <a:spcAft>
                <a:spcPts val="0"/>
              </a:spcAft>
              <a:buNone/>
              <a:defRPr b="1" sz="82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145" name="Google Shape;145;p8"/>
          <p:cNvSpPr txBox="1"/>
          <p:nvPr>
            <p:ph idx="1" type="subTitle"/>
          </p:nvPr>
        </p:nvSpPr>
        <p:spPr>
          <a:xfrm>
            <a:off x="696125" y="2419200"/>
            <a:ext cx="29115000" cy="6810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146" name="Google Shape;146;p8"/>
          <p:cNvSpPr txBox="1"/>
          <p:nvPr>
            <p:ph idx="2" type="body"/>
          </p:nvPr>
        </p:nvSpPr>
        <p:spPr>
          <a:xfrm>
            <a:off x="685800" y="19699200"/>
            <a:ext cx="14050800" cy="540000"/>
          </a:xfrm>
          <a:prstGeom prst="rect">
            <a:avLst/>
          </a:prstGeom>
          <a:noFill/>
          <a:ln cap="flat" cmpd="sng" w="19050">
            <a:solidFill>
              <a:srgbClr val="FFFFFF"/>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
        <p:nvSpPr>
          <p:cNvPr id="147" name="Google Shape;147;p8"/>
          <p:cNvSpPr txBox="1"/>
          <p:nvPr>
            <p:ph idx="3" type="body"/>
          </p:nvPr>
        </p:nvSpPr>
        <p:spPr>
          <a:xfrm>
            <a:off x="14736600" y="19699200"/>
            <a:ext cx="20579400" cy="54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pic>
        <p:nvPicPr>
          <p:cNvPr id="148" name="Google Shape;148;p8"/>
          <p:cNvPicPr preferRelativeResize="0"/>
          <p:nvPr/>
        </p:nvPicPr>
        <p:blipFill rotWithShape="1">
          <a:blip r:embed="rId2">
            <a:alphaModFix/>
          </a:blip>
          <a:srcRect b="45115" l="0" r="0" t="0"/>
          <a:stretch/>
        </p:blipFill>
        <p:spPr>
          <a:xfrm>
            <a:off x="29811200" y="762000"/>
            <a:ext cx="6002799" cy="1568350"/>
          </a:xfrm>
          <a:prstGeom prst="rect">
            <a:avLst/>
          </a:prstGeom>
          <a:noFill/>
          <a:ln>
            <a:noFill/>
          </a:ln>
        </p:spPr>
      </p:pic>
      <p:sp>
        <p:nvSpPr>
          <p:cNvPr id="149" name="Google Shape;149;p8"/>
          <p:cNvSpPr txBox="1"/>
          <p:nvPr>
            <p:ph idx="4" type="body"/>
          </p:nvPr>
        </p:nvSpPr>
        <p:spPr>
          <a:xfrm>
            <a:off x="6768000" y="4467600"/>
            <a:ext cx="23043000" cy="13442400"/>
          </a:xfrm>
          <a:prstGeom prst="rect">
            <a:avLst/>
          </a:prstGeom>
          <a:noFill/>
          <a:ln>
            <a:noFill/>
          </a:ln>
        </p:spPr>
        <p:txBody>
          <a:bodyPr anchorCtr="0" anchor="t" bIns="0" lIns="684000" spcFirstLastPara="1" rIns="0" wrap="square" tIns="0">
            <a:noAutofit/>
          </a:bodyPr>
          <a:lstStyle>
            <a:lvl1pPr indent="-1181100" lvl="0" marL="4572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1pPr>
            <a:lvl2pPr indent="-1181100" lvl="1" marL="9144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2pPr>
            <a:lvl3pPr indent="-1181100" lvl="2" marL="13716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3pPr>
            <a:lvl4pPr indent="-1181100" lvl="3" marL="18288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4pPr>
            <a:lvl5pPr indent="-1181100" lvl="4" marL="22860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5pPr>
            <a:lvl6pPr indent="-1181100" lvl="5" marL="27432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6pPr>
            <a:lvl7pPr indent="-1181100" lvl="6" marL="32004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7pPr>
            <a:lvl8pPr indent="-1181100" lvl="7" marL="36576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8pPr>
            <a:lvl9pPr indent="-1181100" lvl="8" marL="4114800" rtl="0">
              <a:spcBef>
                <a:spcPts val="0"/>
              </a:spcBef>
              <a:spcAft>
                <a:spcPts val="0"/>
              </a:spcAft>
              <a:buClr>
                <a:srgbClr val="FFFFFF"/>
              </a:buClr>
              <a:buSzPts val="15000"/>
              <a:buFont typeface="IBM Plex Sans"/>
              <a:buChar char="■"/>
              <a:defRPr sz="15000">
                <a:solidFill>
                  <a:srgbClr val="FFFFFF"/>
                </a:solidFill>
                <a:latin typeface="IBM Plex Sans"/>
                <a:ea typeface="IBM Plex Sans"/>
                <a:cs typeface="IBM Plex Sans"/>
                <a:sym typeface="IBM Plex Sans"/>
              </a:defRPr>
            </a:lvl9pPr>
          </a:lstStyle>
          <a:p/>
        </p:txBody>
      </p:sp>
      <p:sp>
        <p:nvSpPr>
          <p:cNvPr id="150" name="Google Shape;150;p8"/>
          <p:cNvSpPr txBox="1"/>
          <p:nvPr/>
        </p:nvSpPr>
        <p:spPr>
          <a:xfrm>
            <a:off x="696125" y="2235085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bottom-left text box is best used for the names and titles of presenters.</a:t>
            </a:r>
            <a:endParaRPr sz="4800">
              <a:solidFill>
                <a:srgbClr val="FFFFFF"/>
              </a:solidFill>
              <a:latin typeface="IBM Plex Sans"/>
              <a:ea typeface="IBM Plex Sans"/>
              <a:cs typeface="IBM Plex Sans"/>
              <a:sym typeface="IBM Plex Sans"/>
            </a:endParaRPr>
          </a:p>
        </p:txBody>
      </p:sp>
      <p:sp>
        <p:nvSpPr>
          <p:cNvPr id="151" name="Google Shape;151;p8"/>
          <p:cNvSpPr txBox="1"/>
          <p:nvPr/>
        </p:nvSpPr>
        <p:spPr>
          <a:xfrm>
            <a:off x="696125" y="2087925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52" name="Google Shape;152;p8"/>
          <p:cNvSpPr txBox="1"/>
          <p:nvPr/>
        </p:nvSpPr>
        <p:spPr>
          <a:xfrm>
            <a:off x="21984500" y="22447650"/>
            <a:ext cx="13331400" cy="20985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r">
              <a:spcBef>
                <a:spcPts val="0"/>
              </a:spcBef>
              <a:spcAft>
                <a:spcPts val="0"/>
              </a:spcAft>
              <a:buNone/>
            </a:pPr>
            <a:r>
              <a:rPr lang="en-GB" sz="4800">
                <a:solidFill>
                  <a:srgbClr val="FFFFFF"/>
                </a:solidFill>
                <a:latin typeface="IBM Plex Sans"/>
                <a:ea typeface="IBM Plex Sans"/>
                <a:cs typeface="IBM Plex Sans"/>
                <a:sym typeface="IBM Plex Sans"/>
              </a:rPr>
              <a:t>The bottom-right text box is best used for the event, date, and title of the presentation.</a:t>
            </a:r>
            <a:endParaRPr sz="4800">
              <a:solidFill>
                <a:srgbClr val="FFFFFF"/>
              </a:solidFill>
              <a:latin typeface="IBM Plex Sans"/>
              <a:ea typeface="IBM Plex Sans"/>
              <a:cs typeface="IBM Plex Sans"/>
              <a:sym typeface="IBM Plex Sans"/>
            </a:endParaRPr>
          </a:p>
        </p:txBody>
      </p:sp>
      <p:sp>
        <p:nvSpPr>
          <p:cNvPr id="153" name="Google Shape;153;p8"/>
          <p:cNvSpPr txBox="1"/>
          <p:nvPr/>
        </p:nvSpPr>
        <p:spPr>
          <a:xfrm>
            <a:off x="21984600" y="20879250"/>
            <a:ext cx="133314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r">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54" name="Google Shape;154;p8"/>
          <p:cNvSpPr txBox="1"/>
          <p:nvPr/>
        </p:nvSpPr>
        <p:spPr>
          <a:xfrm>
            <a:off x="37104425" y="-2138700"/>
            <a:ext cx="13506300" cy="43929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NYU Logo should remain unchanged unless you’re fully replacing it with a departmental lock-up. If adding a logo, place it with 0.9cm spacing to the left of or below the NYU Logo.</a:t>
            </a:r>
            <a:endParaRPr sz="4800">
              <a:solidFill>
                <a:srgbClr val="FFFFFF"/>
              </a:solidFill>
              <a:latin typeface="IBM Plex Sans"/>
              <a:ea typeface="IBM Plex Sans"/>
              <a:cs typeface="IBM Plex Sans"/>
              <a:sym typeface="IBM Plex Sans"/>
            </a:endParaRPr>
          </a:p>
        </p:txBody>
      </p:sp>
      <p:sp>
        <p:nvSpPr>
          <p:cNvPr id="155" name="Google Shape;155;p8"/>
          <p:cNvSpPr txBox="1"/>
          <p:nvPr/>
        </p:nvSpPr>
        <p:spPr>
          <a:xfrm>
            <a:off x="37104425" y="-37071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56" name="Google Shape;156;p8"/>
          <p:cNvSpPr txBox="1"/>
          <p:nvPr/>
        </p:nvSpPr>
        <p:spPr>
          <a:xfrm>
            <a:off x="35892000" y="22350850"/>
            <a:ext cx="90498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Page numbers will be added automatically.</a:t>
            </a:r>
            <a:endParaRPr sz="4800">
              <a:solidFill>
                <a:srgbClr val="FFFFFF"/>
              </a:solidFill>
              <a:latin typeface="IBM Plex Sans"/>
              <a:ea typeface="IBM Plex Sans"/>
              <a:cs typeface="IBM Plex Sans"/>
              <a:sym typeface="IBM Plex Sans"/>
            </a:endParaRPr>
          </a:p>
        </p:txBody>
      </p:sp>
      <p:sp>
        <p:nvSpPr>
          <p:cNvPr id="157" name="Google Shape;157;p8"/>
          <p:cNvSpPr txBox="1"/>
          <p:nvPr/>
        </p:nvSpPr>
        <p:spPr>
          <a:xfrm>
            <a:off x="35892000" y="20879250"/>
            <a:ext cx="9049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58" name="Google Shape;158;p8"/>
          <p:cNvSpPr txBox="1"/>
          <p:nvPr/>
        </p:nvSpPr>
        <p:spPr>
          <a:xfrm>
            <a:off x="6768000" y="-8606050"/>
            <a:ext cx="23043000" cy="8453700"/>
          </a:xfrm>
          <a:prstGeom prst="rect">
            <a:avLst/>
          </a:prstGeom>
          <a:solidFill>
            <a:schemeClr val="accent2"/>
          </a:solidFill>
          <a:ln>
            <a:noFill/>
          </a:ln>
        </p:spPr>
        <p:txBody>
          <a:bodyPr anchorCtr="0" anchor="ctr"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a:t>
            </a:r>
            <a:r>
              <a:rPr b="1" lang="en-GB" sz="4800" u="sng">
                <a:solidFill>
                  <a:srgbClr val="FFFFFF"/>
                </a:solidFill>
                <a:latin typeface="IBM Plex Sans"/>
                <a:ea typeface="IBM Plex Sans"/>
                <a:cs typeface="IBM Plex Sans"/>
                <a:sym typeface="IBM Plex Sans"/>
              </a:rPr>
              <a:t>View &gt; Guides &gt; Show Guides</a:t>
            </a:r>
            <a:r>
              <a:rPr b="1" lang="en-GB" sz="4800">
                <a:solidFill>
                  <a:srgbClr val="FFFFFF"/>
                </a:solidFill>
                <a:latin typeface="IBM Plex Sans"/>
                <a:ea typeface="IBM Plex Sans"/>
                <a:cs typeface="IBM Plex Sans"/>
                <a:sym typeface="IBM Plex Sans"/>
              </a:rPr>
              <a:t>)</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Keep All Content in the center</a:t>
            </a:r>
            <a:r>
              <a:rPr lang="en-GB" sz="4800">
                <a:solidFill>
                  <a:srgbClr val="FFFFFF"/>
                </a:solidFill>
                <a:latin typeface="IBM Plex Sans"/>
                <a:ea typeface="IBM Plex Sans"/>
                <a:cs typeface="IBM Plex Sans"/>
                <a:sym typeface="IBM Plex Sans"/>
              </a:rPr>
              <a:t> of the slide, within the blue guidelines.</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If adding a </a:t>
            </a:r>
            <a:r>
              <a:rPr b="1" lang="en-GB" sz="4800" u="sng">
                <a:solidFill>
                  <a:srgbClr val="FFFFFF"/>
                </a:solidFill>
                <a:latin typeface="IBM Plex Sans"/>
                <a:ea typeface="IBM Plex Sans"/>
                <a:cs typeface="IBM Plex Sans"/>
                <a:sym typeface="IBM Plex Sans"/>
              </a:rPr>
              <a:t>background image</a:t>
            </a:r>
            <a:r>
              <a:rPr lang="en-GB" sz="4800">
                <a:solidFill>
                  <a:srgbClr val="FFFFFF"/>
                </a:solidFill>
                <a:latin typeface="IBM Plex Sans"/>
                <a:ea typeface="IBM Plex Sans"/>
                <a:cs typeface="IBM Plex Sans"/>
                <a:sym typeface="IBM Plex Sans"/>
              </a:rPr>
              <a:t>, ensure it is </a:t>
            </a:r>
            <a:r>
              <a:rPr b="1" lang="en-GB" sz="4800" u="sng">
                <a:solidFill>
                  <a:srgbClr val="FFFFFF"/>
                </a:solidFill>
                <a:latin typeface="IBM Plex Sans"/>
                <a:ea typeface="IBM Plex Sans"/>
                <a:cs typeface="IBM Plex Sans"/>
                <a:sym typeface="IBM Plex Sans"/>
              </a:rPr>
              <a:t>3840x2160 pixels</a:t>
            </a:r>
            <a:r>
              <a:rPr lang="en-GB" sz="4800">
                <a:solidFill>
                  <a:srgbClr val="FFFFFF"/>
                </a:solidFill>
                <a:latin typeface="IBM Plex Sans"/>
                <a:ea typeface="IBM Plex Sans"/>
                <a:cs typeface="IBM Plex Sans"/>
                <a:sym typeface="IBM Plex Sans"/>
              </a:rPr>
              <a:t> (16:9 aspect ratio; otherwise it will be stretched)</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When changing the slide “Layout” or background, you may need to choose “Reset to Theme” from the change background dialogue.</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Make use of </a:t>
            </a:r>
            <a:r>
              <a:rPr b="1" lang="en-GB" sz="4800" u="sng">
                <a:solidFill>
                  <a:srgbClr val="FFFFFF"/>
                </a:solidFill>
                <a:latin typeface="IBM Plex Sans"/>
                <a:ea typeface="IBM Plex Sans"/>
                <a:cs typeface="IBM Plex Sans"/>
                <a:sym typeface="IBM Plex Sans"/>
              </a:rPr>
              <a:t>graphics</a:t>
            </a:r>
            <a:r>
              <a:rPr lang="en-GB" sz="4800" u="sng">
                <a:solidFill>
                  <a:srgbClr val="FFFFFF"/>
                </a:solidFill>
                <a:latin typeface="IBM Plex Sans"/>
                <a:ea typeface="IBM Plex Sans"/>
                <a:cs typeface="IBM Plex Sans"/>
                <a:sym typeface="IBM Plex Sans"/>
              </a:rPr>
              <a:t>, </a:t>
            </a:r>
            <a:r>
              <a:rPr b="1" lang="en-GB" sz="4800" u="sng">
                <a:solidFill>
                  <a:srgbClr val="FFFFFF"/>
                </a:solidFill>
                <a:latin typeface="IBM Plex Sans"/>
                <a:ea typeface="IBM Plex Sans"/>
                <a:cs typeface="IBM Plex Sans"/>
                <a:sym typeface="IBM Plex Sans"/>
              </a:rPr>
              <a:t>charts</a:t>
            </a:r>
            <a:r>
              <a:rPr lang="en-GB" sz="4800" u="sng">
                <a:solidFill>
                  <a:srgbClr val="FFFFFF"/>
                </a:solidFill>
                <a:latin typeface="IBM Plex Sans"/>
                <a:ea typeface="IBM Plex Sans"/>
                <a:cs typeface="IBM Plex Sans"/>
                <a:sym typeface="IBM Plex Sans"/>
              </a:rPr>
              <a:t>, and </a:t>
            </a:r>
            <a:r>
              <a:rPr b="1" lang="en-GB" sz="4800" u="sng">
                <a:solidFill>
                  <a:srgbClr val="FFFFFF"/>
                </a:solidFill>
                <a:latin typeface="IBM Plex Sans"/>
                <a:ea typeface="IBM Plex Sans"/>
                <a:cs typeface="IBM Plex Sans"/>
                <a:sym typeface="IBM Plex Sans"/>
              </a:rPr>
              <a:t>imagery</a:t>
            </a:r>
            <a:r>
              <a:rPr lang="en-GB" sz="4800">
                <a:solidFill>
                  <a:srgbClr val="FFFFFF"/>
                </a:solidFill>
                <a:latin typeface="IBM Plex Sans"/>
                <a:ea typeface="IBM Plex Sans"/>
                <a:cs typeface="IBM Plex Sans"/>
                <a:sym typeface="IBM Plex Sans"/>
              </a:rPr>
              <a:t> where possible in place of bullet-point lists and long paragraphs of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If presenting long text</a:t>
            </a:r>
            <a:r>
              <a:rPr lang="en-GB" sz="4800">
                <a:solidFill>
                  <a:srgbClr val="FFFFFF"/>
                </a:solidFill>
                <a:latin typeface="IBM Plex Sans"/>
                <a:ea typeface="IBM Plex Sans"/>
                <a:cs typeface="IBM Plex Sans"/>
                <a:sym typeface="IBM Plex Sans"/>
              </a:rPr>
              <a:t>, </a:t>
            </a:r>
            <a:r>
              <a:rPr b="1" lang="en-GB" sz="4800">
                <a:solidFill>
                  <a:srgbClr val="FFFFFF"/>
                </a:solidFill>
                <a:latin typeface="IBM Plex Sans"/>
                <a:ea typeface="IBM Plex Sans"/>
                <a:cs typeface="IBM Plex Sans"/>
                <a:sym typeface="IBM Plex Sans"/>
              </a:rPr>
              <a:t>draw attention to important word or phrases</a:t>
            </a:r>
            <a:r>
              <a:rPr lang="en-GB" sz="4800">
                <a:solidFill>
                  <a:srgbClr val="FFFFFF"/>
                </a:solidFill>
                <a:latin typeface="IBM Plex Sans"/>
                <a:ea typeface="IBM Plex Sans"/>
                <a:cs typeface="IBM Plex Sans"/>
                <a:sym typeface="IBM Plex Sans"/>
              </a:rPr>
              <a:t> using text formatting. Aim to keep the font size as large as possible for legibility.</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Use</a:t>
            </a:r>
            <a:r>
              <a:rPr b="1" lang="en-GB" sz="4800">
                <a:solidFill>
                  <a:srgbClr val="FFFFFF"/>
                </a:solidFill>
                <a:latin typeface="IBM Plex Sans"/>
                <a:ea typeface="IBM Plex Sans"/>
                <a:cs typeface="IBM Plex Sans"/>
                <a:sym typeface="IBM Plex Sans"/>
              </a:rPr>
              <a:t> Speaker notes</a:t>
            </a:r>
            <a:r>
              <a:rPr lang="en-GB" sz="4800">
                <a:solidFill>
                  <a:srgbClr val="FFFFFF"/>
                </a:solidFill>
                <a:latin typeface="IBM Plex Sans"/>
                <a:ea typeface="IBM Plex Sans"/>
                <a:cs typeface="IBM Plex Sans"/>
                <a:sym typeface="IBM Plex Sans"/>
              </a:rPr>
              <a:t> area to </a:t>
            </a:r>
            <a:r>
              <a:rPr b="1" lang="en-GB" sz="4800">
                <a:solidFill>
                  <a:srgbClr val="FFFFFF"/>
                </a:solidFill>
                <a:latin typeface="IBM Plex Sans"/>
                <a:ea typeface="IBM Plex Sans"/>
                <a:cs typeface="IBM Plex Sans"/>
                <a:sym typeface="IBM Plex Sans"/>
              </a:rPr>
              <a:t>remind yourself of what to say</a:t>
            </a:r>
            <a:r>
              <a:rPr lang="en-GB" sz="4800">
                <a:solidFill>
                  <a:srgbClr val="FFFFFF"/>
                </a:solidFill>
                <a:latin typeface="IBM Plex Sans"/>
                <a:ea typeface="IBM Plex Sans"/>
                <a:cs typeface="IBM Plex Sans"/>
                <a:sym typeface="IBM Plex Sans"/>
              </a:rPr>
              <a:t>.</a:t>
            </a:r>
            <a:endParaRPr sz="4800">
              <a:solidFill>
                <a:srgbClr val="FFFFFF"/>
              </a:solidFill>
              <a:latin typeface="IBM Plex Sans"/>
              <a:ea typeface="IBM Plex Sans"/>
              <a:cs typeface="IBM Plex Sans"/>
              <a:sym typeface="IBM Plex Sans"/>
            </a:endParaRPr>
          </a:p>
        </p:txBody>
      </p:sp>
      <p:sp>
        <p:nvSpPr>
          <p:cNvPr id="159" name="Google Shape;159;p8"/>
          <p:cNvSpPr txBox="1"/>
          <p:nvPr/>
        </p:nvSpPr>
        <p:spPr>
          <a:xfrm>
            <a:off x="6768000" y="-10174450"/>
            <a:ext cx="230430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60" name="Google Shape;160;p8"/>
          <p:cNvSpPr txBox="1"/>
          <p:nvPr/>
        </p:nvSpPr>
        <p:spPr>
          <a:xfrm>
            <a:off x="-10213925" y="426250"/>
            <a:ext cx="9685500" cy="2673900"/>
          </a:xfrm>
          <a:prstGeom prst="rect">
            <a:avLst/>
          </a:prstGeom>
          <a:solidFill>
            <a:schemeClr val="accent2"/>
          </a:solidFill>
          <a:ln>
            <a:noFill/>
          </a:ln>
        </p:spPr>
        <p:txBody>
          <a:bodyPr anchorCtr="0" anchor="t"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Slide Title – Keep it succinct</a:t>
            </a:r>
            <a:endParaRPr sz="4800">
              <a:solidFill>
                <a:srgbClr val="FFFFFF"/>
              </a:solidFill>
              <a:latin typeface="IBM Plex Sans"/>
              <a:ea typeface="IBM Plex Sans"/>
              <a:cs typeface="IBM Plex Sans"/>
              <a:sym typeface="IBM Plex Sans"/>
            </a:endParaRPr>
          </a:p>
          <a:p>
            <a:pPr indent="-533400" lvl="0" marL="457200" rtl="0" algn="r">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Subtitle for reference or short comment on title</a:t>
            </a:r>
            <a:endParaRPr sz="4800">
              <a:solidFill>
                <a:srgbClr val="FFFFFF"/>
              </a:solidFill>
              <a:latin typeface="IBM Plex Sans"/>
              <a:ea typeface="IBM Plex Sans"/>
              <a:cs typeface="IBM Plex Sans"/>
              <a:sym typeface="IBM Plex Sans"/>
            </a:endParaRPr>
          </a:p>
        </p:txBody>
      </p:sp>
      <p:sp>
        <p:nvSpPr>
          <p:cNvPr id="161" name="Google Shape;161;p8"/>
          <p:cNvSpPr txBox="1"/>
          <p:nvPr/>
        </p:nvSpPr>
        <p:spPr>
          <a:xfrm>
            <a:off x="-10214050" y="-1045350"/>
            <a:ext cx="96855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62" name="Google Shape;162;p8"/>
          <p:cNvSpPr txBox="1"/>
          <p:nvPr/>
        </p:nvSpPr>
        <p:spPr>
          <a:xfrm>
            <a:off x="-14034850" y="6036000"/>
            <a:ext cx="13506300" cy="142032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font families used in this template do not comply with NYUAD’s brand guidelines. However, the “IBM Plex” and “Montserrat” families work well to cleanly present your ideas.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When using purely text on a slide, be selective and intentional about the words included.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Keep the font size as large as possible, assuming your presentation will, one day, be projected on a screen under non-ideal lighting conditions.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Use </a:t>
            </a:r>
            <a:r>
              <a:rPr b="1" lang="en-GB" sz="4800">
                <a:solidFill>
                  <a:srgbClr val="FFFFFF"/>
                </a:solidFill>
                <a:latin typeface="IBM Plex Sans"/>
                <a:ea typeface="IBM Plex Sans"/>
                <a:cs typeface="IBM Plex Sans"/>
                <a:sym typeface="IBM Plex Sans"/>
              </a:rPr>
              <a:t>text</a:t>
            </a:r>
            <a:r>
              <a:rPr lang="en-GB" sz="4800">
                <a:solidFill>
                  <a:srgbClr val="FFFFFF"/>
                </a:solidFill>
                <a:latin typeface="IBM Plex Sans"/>
                <a:ea typeface="IBM Plex Sans"/>
                <a:cs typeface="IBM Plex Sans"/>
                <a:sym typeface="IBM Plex Sans"/>
              </a:rPr>
              <a:t> </a:t>
            </a:r>
            <a:r>
              <a:rPr i="1" lang="en-GB" sz="4800" u="sng">
                <a:solidFill>
                  <a:srgbClr val="FFFFFF"/>
                </a:solidFill>
                <a:latin typeface="IBM Plex Sans"/>
                <a:ea typeface="IBM Plex Sans"/>
                <a:cs typeface="IBM Plex Sans"/>
                <a:sym typeface="IBM Plex Sans"/>
              </a:rPr>
              <a:t>formatting</a:t>
            </a:r>
            <a:r>
              <a:rPr lang="en-GB" sz="4800">
                <a:solidFill>
                  <a:srgbClr val="FFFFFF"/>
                </a:solidFill>
                <a:latin typeface="IBM Plex Sans"/>
                <a:ea typeface="IBM Plex Sans"/>
                <a:cs typeface="IBM Plex Sans"/>
                <a:sym typeface="IBM Plex Sans"/>
              </a:rPr>
              <a:t> to highlight important words or phrases within the body of your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Char char="●"/>
            </a:pPr>
            <a:r>
              <a:rPr lang="en-GB" sz="4800">
                <a:solidFill>
                  <a:srgbClr val="FFFFFF"/>
                </a:solidFill>
                <a:latin typeface="IBM Plex Sans"/>
                <a:ea typeface="IBM Plex Sans"/>
                <a:cs typeface="IBM Plex Sans"/>
                <a:sym typeface="IBM Plex Sans"/>
              </a:rPr>
              <a:t>Avoid the temptation, encouraged by most presentation software, to only use bulleted or numbered lists.</a:t>
            </a:r>
            <a:endParaRPr sz="4800">
              <a:solidFill>
                <a:srgbClr val="FFFFFF"/>
              </a:solidFill>
              <a:latin typeface="IBM Plex Sans"/>
              <a:ea typeface="IBM Plex Sans"/>
              <a:cs typeface="IBM Plex Sans"/>
              <a:sym typeface="IBM Plex Sans"/>
            </a:endParaRPr>
          </a:p>
        </p:txBody>
      </p:sp>
      <p:sp>
        <p:nvSpPr>
          <p:cNvPr id="163" name="Google Shape;163;p8"/>
          <p:cNvSpPr txBox="1"/>
          <p:nvPr/>
        </p:nvSpPr>
        <p:spPr>
          <a:xfrm>
            <a:off x="-14034850" y="44676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18779">
          <p15:clr>
            <a:schemeClr val="accent1"/>
          </p15:clr>
        </p15:guide>
        <p15:guide id="10" pos="4263">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Text (Dark Background / Image)" showMasterSp="0">
  <p:cSld name="TITLE_1_2_4">
    <p:bg>
      <p:bgPr>
        <a:solidFill>
          <a:schemeClr val="dk1"/>
        </a:solidFill>
      </p:bgPr>
    </p:bg>
    <p:spTree>
      <p:nvGrpSpPr>
        <p:cNvPr id="164" name="Shape 164"/>
        <p:cNvGrpSpPr/>
        <p:nvPr/>
      </p:nvGrpSpPr>
      <p:grpSpPr>
        <a:xfrm>
          <a:off x="0" y="0"/>
          <a:ext cx="0" cy="0"/>
          <a:chOff x="0" y="0"/>
          <a:chExt cx="0" cy="0"/>
        </a:xfrm>
      </p:grpSpPr>
      <p:pic>
        <p:nvPicPr>
          <p:cNvPr descr="Gradient---Black-to-Transparent---1920x1080_2.png" id="165" name="Google Shape;165;p9"/>
          <p:cNvPicPr preferRelativeResize="0"/>
          <p:nvPr/>
        </p:nvPicPr>
        <p:blipFill rotWithShape="1">
          <a:blip r:embed="rId2">
            <a:alphaModFix/>
          </a:blip>
          <a:srcRect b="-488" l="0" r="0" t="22974"/>
          <a:stretch/>
        </p:blipFill>
        <p:spPr>
          <a:xfrm rot="10800000">
            <a:off x="0" y="5304774"/>
            <a:ext cx="36576000" cy="15269226"/>
          </a:xfrm>
          <a:prstGeom prst="rect">
            <a:avLst/>
          </a:prstGeom>
          <a:noFill/>
          <a:ln>
            <a:noFill/>
          </a:ln>
        </p:spPr>
      </p:pic>
      <p:pic>
        <p:nvPicPr>
          <p:cNvPr descr="Gradient---Black-to-Transparent---1920x1080_2.png" id="166" name="Google Shape;166;p9"/>
          <p:cNvPicPr preferRelativeResize="0"/>
          <p:nvPr/>
        </p:nvPicPr>
        <p:blipFill rotWithShape="1">
          <a:blip r:embed="rId2">
            <a:alphaModFix/>
          </a:blip>
          <a:srcRect b="0" l="0" r="0" t="23406"/>
          <a:stretch/>
        </p:blipFill>
        <p:spPr>
          <a:xfrm>
            <a:off x="0" y="0"/>
            <a:ext cx="36576000" cy="15087600"/>
          </a:xfrm>
          <a:prstGeom prst="rect">
            <a:avLst/>
          </a:prstGeom>
          <a:noFill/>
          <a:ln>
            <a:noFill/>
          </a:ln>
        </p:spPr>
      </p:pic>
      <p:sp>
        <p:nvSpPr>
          <p:cNvPr id="167" name="Google Shape;167;p9"/>
          <p:cNvSpPr txBox="1"/>
          <p:nvPr>
            <p:ph idx="12" type="sldNum"/>
          </p:nvPr>
        </p:nvSpPr>
        <p:spPr>
          <a:xfrm>
            <a:off x="35316000" y="19699200"/>
            <a:ext cx="576000" cy="540000"/>
          </a:xfrm>
          <a:prstGeom prst="rect">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168" name="Google Shape;168;p9"/>
          <p:cNvSpPr txBox="1"/>
          <p:nvPr>
            <p:ph type="title"/>
          </p:nvPr>
        </p:nvSpPr>
        <p:spPr>
          <a:xfrm>
            <a:off x="696125" y="685800"/>
            <a:ext cx="29115000" cy="1733400"/>
          </a:xfrm>
          <a:prstGeom prst="rect">
            <a:avLst/>
          </a:prstGeom>
          <a:noFill/>
          <a:ln>
            <a:noFill/>
          </a:ln>
        </p:spPr>
        <p:txBody>
          <a:bodyPr anchorCtr="0" anchor="b" bIns="0" lIns="0" spcFirstLastPara="1" rIns="182850" wrap="square" tIns="182850">
            <a:noAutofit/>
          </a:bodyPr>
          <a:lstStyle>
            <a:lvl1pPr lvl="0" rtl="0">
              <a:spcBef>
                <a:spcPts val="0"/>
              </a:spcBef>
              <a:spcAft>
                <a:spcPts val="0"/>
              </a:spcAft>
              <a:buNone/>
              <a:defRPr b="1" sz="82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169" name="Google Shape;169;p9"/>
          <p:cNvSpPr txBox="1"/>
          <p:nvPr>
            <p:ph idx="1" type="subTitle"/>
          </p:nvPr>
        </p:nvSpPr>
        <p:spPr>
          <a:xfrm>
            <a:off x="696125" y="2419200"/>
            <a:ext cx="29115000" cy="6810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170" name="Google Shape;170;p9"/>
          <p:cNvSpPr txBox="1"/>
          <p:nvPr>
            <p:ph idx="2" type="body"/>
          </p:nvPr>
        </p:nvSpPr>
        <p:spPr>
          <a:xfrm>
            <a:off x="685800" y="19699200"/>
            <a:ext cx="14050800" cy="540000"/>
          </a:xfrm>
          <a:prstGeom prst="rect">
            <a:avLst/>
          </a:prstGeom>
          <a:noFill/>
          <a:ln cap="flat" cmpd="sng" w="19050">
            <a:solidFill>
              <a:srgbClr val="FFFFFF"/>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
        <p:nvSpPr>
          <p:cNvPr id="171" name="Google Shape;171;p9"/>
          <p:cNvSpPr txBox="1"/>
          <p:nvPr>
            <p:ph idx="3" type="body"/>
          </p:nvPr>
        </p:nvSpPr>
        <p:spPr>
          <a:xfrm>
            <a:off x="14736600" y="19699200"/>
            <a:ext cx="20579400" cy="54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pic>
        <p:nvPicPr>
          <p:cNvPr id="172" name="Google Shape;172;p9"/>
          <p:cNvPicPr preferRelativeResize="0"/>
          <p:nvPr/>
        </p:nvPicPr>
        <p:blipFill rotWithShape="1">
          <a:blip r:embed="rId3">
            <a:alphaModFix/>
          </a:blip>
          <a:srcRect b="45115" l="0" r="0" t="0"/>
          <a:stretch/>
        </p:blipFill>
        <p:spPr>
          <a:xfrm>
            <a:off x="29811200" y="762000"/>
            <a:ext cx="6002799" cy="1568350"/>
          </a:xfrm>
          <a:prstGeom prst="rect">
            <a:avLst/>
          </a:prstGeom>
          <a:noFill/>
          <a:ln>
            <a:noFill/>
          </a:ln>
        </p:spPr>
      </p:pic>
      <p:sp>
        <p:nvSpPr>
          <p:cNvPr id="173" name="Google Shape;173;p9"/>
          <p:cNvSpPr txBox="1"/>
          <p:nvPr>
            <p:ph idx="4" type="body"/>
          </p:nvPr>
        </p:nvSpPr>
        <p:spPr>
          <a:xfrm>
            <a:off x="6768000" y="4467600"/>
            <a:ext cx="23043000" cy="11709000"/>
          </a:xfrm>
          <a:prstGeom prst="rect">
            <a:avLst/>
          </a:prstGeom>
          <a:noFill/>
          <a:ln>
            <a:noFill/>
          </a:ln>
        </p:spPr>
        <p:txBody>
          <a:bodyPr anchorCtr="0" anchor="b" bIns="684000" lIns="0" spcFirstLastPara="1" rIns="0" wrap="square" tIns="0">
            <a:noAutofit/>
          </a:bodyPr>
          <a:lstStyle>
            <a:lvl1pPr indent="-927100" lvl="0" marL="4572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1pPr>
            <a:lvl2pPr indent="-927100" lvl="1" marL="9144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2pPr>
            <a:lvl3pPr indent="-927100" lvl="2" marL="13716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3pPr>
            <a:lvl4pPr indent="-927100" lvl="3" marL="18288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4pPr>
            <a:lvl5pPr indent="-927100" lvl="4" marL="22860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5pPr>
            <a:lvl6pPr indent="-927100" lvl="5" marL="27432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6pPr>
            <a:lvl7pPr indent="-927100" lvl="6" marL="32004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7pPr>
            <a:lvl8pPr indent="-927100" lvl="7" marL="36576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8pPr>
            <a:lvl9pPr indent="-927100" lvl="8" marL="41148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9pPr>
          </a:lstStyle>
          <a:p/>
        </p:txBody>
      </p:sp>
      <p:sp>
        <p:nvSpPr>
          <p:cNvPr id="174" name="Google Shape;174;p9"/>
          <p:cNvSpPr txBox="1"/>
          <p:nvPr>
            <p:ph idx="5" type="body"/>
          </p:nvPr>
        </p:nvSpPr>
        <p:spPr>
          <a:xfrm>
            <a:off x="6757800" y="16176600"/>
            <a:ext cx="23043000" cy="1733400"/>
          </a:xfrm>
          <a:prstGeom prst="rect">
            <a:avLst/>
          </a:prstGeom>
          <a:noFill/>
          <a:ln>
            <a:noFill/>
          </a:ln>
        </p:spPr>
        <p:txBody>
          <a:bodyPr anchorCtr="0" anchor="t" bIns="0" lIns="684000" spcFirstLastPara="1" rIns="0" wrap="square" tIns="0">
            <a:noAutofit/>
          </a:bodyPr>
          <a:lstStyle>
            <a:lvl1pPr indent="-736600" lvl="0" marL="4572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1pPr>
            <a:lvl2pPr indent="-736600" lvl="1" marL="9144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2pPr>
            <a:lvl3pPr indent="-736600" lvl="2" marL="13716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3pPr>
            <a:lvl4pPr indent="-736600" lvl="3" marL="18288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4pPr>
            <a:lvl5pPr indent="-736600" lvl="4" marL="22860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5pPr>
            <a:lvl6pPr indent="-736600" lvl="5" marL="27432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6pPr>
            <a:lvl7pPr indent="-736600" lvl="6" marL="32004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7pPr>
            <a:lvl8pPr indent="-736600" lvl="7" marL="36576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8pPr>
            <a:lvl9pPr indent="-736600" lvl="8" marL="41148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9pPr>
          </a:lstStyle>
          <a:p/>
        </p:txBody>
      </p:sp>
      <p:sp>
        <p:nvSpPr>
          <p:cNvPr id="175" name="Google Shape;175;p9"/>
          <p:cNvSpPr txBox="1"/>
          <p:nvPr/>
        </p:nvSpPr>
        <p:spPr>
          <a:xfrm>
            <a:off x="696125" y="2235085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bottom-left text box is best used for the names and titles of presenters.</a:t>
            </a:r>
            <a:endParaRPr sz="4800">
              <a:solidFill>
                <a:srgbClr val="FFFFFF"/>
              </a:solidFill>
              <a:latin typeface="IBM Plex Sans"/>
              <a:ea typeface="IBM Plex Sans"/>
              <a:cs typeface="IBM Plex Sans"/>
              <a:sym typeface="IBM Plex Sans"/>
            </a:endParaRPr>
          </a:p>
        </p:txBody>
      </p:sp>
      <p:sp>
        <p:nvSpPr>
          <p:cNvPr id="176" name="Google Shape;176;p9"/>
          <p:cNvSpPr txBox="1"/>
          <p:nvPr/>
        </p:nvSpPr>
        <p:spPr>
          <a:xfrm>
            <a:off x="696125" y="2087925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77" name="Google Shape;177;p9"/>
          <p:cNvSpPr txBox="1"/>
          <p:nvPr/>
        </p:nvSpPr>
        <p:spPr>
          <a:xfrm>
            <a:off x="21984500" y="22447650"/>
            <a:ext cx="13331400" cy="20985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r">
              <a:spcBef>
                <a:spcPts val="0"/>
              </a:spcBef>
              <a:spcAft>
                <a:spcPts val="0"/>
              </a:spcAft>
              <a:buNone/>
            </a:pPr>
            <a:r>
              <a:rPr lang="en-GB" sz="4800">
                <a:solidFill>
                  <a:srgbClr val="FFFFFF"/>
                </a:solidFill>
                <a:latin typeface="IBM Plex Sans"/>
                <a:ea typeface="IBM Plex Sans"/>
                <a:cs typeface="IBM Plex Sans"/>
                <a:sym typeface="IBM Plex Sans"/>
              </a:rPr>
              <a:t>The bottom-right text box is best used for the event, date, and title of the presentation.</a:t>
            </a:r>
            <a:endParaRPr sz="4800">
              <a:solidFill>
                <a:srgbClr val="FFFFFF"/>
              </a:solidFill>
              <a:latin typeface="IBM Plex Sans"/>
              <a:ea typeface="IBM Plex Sans"/>
              <a:cs typeface="IBM Plex Sans"/>
              <a:sym typeface="IBM Plex Sans"/>
            </a:endParaRPr>
          </a:p>
        </p:txBody>
      </p:sp>
      <p:sp>
        <p:nvSpPr>
          <p:cNvPr id="178" name="Google Shape;178;p9"/>
          <p:cNvSpPr txBox="1"/>
          <p:nvPr/>
        </p:nvSpPr>
        <p:spPr>
          <a:xfrm>
            <a:off x="21984600" y="20879250"/>
            <a:ext cx="133314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r">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79" name="Google Shape;179;p9"/>
          <p:cNvSpPr txBox="1"/>
          <p:nvPr/>
        </p:nvSpPr>
        <p:spPr>
          <a:xfrm>
            <a:off x="37104425" y="-2138700"/>
            <a:ext cx="13506300" cy="43929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NYU Logo should remain unchanged unless you’re fully replacing it with a departmental lock-up. If adding a logo, place it with 0.9cm spacing to the left of or below the NYU Logo.</a:t>
            </a:r>
            <a:endParaRPr sz="4800">
              <a:solidFill>
                <a:srgbClr val="FFFFFF"/>
              </a:solidFill>
              <a:latin typeface="IBM Plex Sans"/>
              <a:ea typeface="IBM Plex Sans"/>
              <a:cs typeface="IBM Plex Sans"/>
              <a:sym typeface="IBM Plex Sans"/>
            </a:endParaRPr>
          </a:p>
        </p:txBody>
      </p:sp>
      <p:sp>
        <p:nvSpPr>
          <p:cNvPr id="180" name="Google Shape;180;p9"/>
          <p:cNvSpPr txBox="1"/>
          <p:nvPr/>
        </p:nvSpPr>
        <p:spPr>
          <a:xfrm>
            <a:off x="37104425" y="-37071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81" name="Google Shape;181;p9"/>
          <p:cNvSpPr txBox="1"/>
          <p:nvPr/>
        </p:nvSpPr>
        <p:spPr>
          <a:xfrm>
            <a:off x="35892000" y="22350850"/>
            <a:ext cx="90498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Page numbers will be added automatically.</a:t>
            </a:r>
            <a:endParaRPr sz="4800">
              <a:solidFill>
                <a:srgbClr val="FFFFFF"/>
              </a:solidFill>
              <a:latin typeface="IBM Plex Sans"/>
              <a:ea typeface="IBM Plex Sans"/>
              <a:cs typeface="IBM Plex Sans"/>
              <a:sym typeface="IBM Plex Sans"/>
            </a:endParaRPr>
          </a:p>
        </p:txBody>
      </p:sp>
      <p:sp>
        <p:nvSpPr>
          <p:cNvPr id="182" name="Google Shape;182;p9"/>
          <p:cNvSpPr txBox="1"/>
          <p:nvPr/>
        </p:nvSpPr>
        <p:spPr>
          <a:xfrm>
            <a:off x="35892000" y="20879250"/>
            <a:ext cx="9049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83" name="Google Shape;183;p9"/>
          <p:cNvSpPr txBox="1"/>
          <p:nvPr/>
        </p:nvSpPr>
        <p:spPr>
          <a:xfrm>
            <a:off x="37104600" y="14947500"/>
            <a:ext cx="13206300" cy="29625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the name of the person being quoted along with a date when possible. Use em dash on en dash “–” “—” in front of the name.</a:t>
            </a:r>
            <a:endParaRPr sz="4800">
              <a:solidFill>
                <a:srgbClr val="FFFFFF"/>
              </a:solidFill>
              <a:latin typeface="IBM Plex Sans"/>
              <a:ea typeface="IBM Plex Sans"/>
              <a:cs typeface="IBM Plex Sans"/>
              <a:sym typeface="IBM Plex Sans"/>
            </a:endParaRPr>
          </a:p>
        </p:txBody>
      </p:sp>
      <p:sp>
        <p:nvSpPr>
          <p:cNvPr id="184" name="Google Shape;184;p9"/>
          <p:cNvSpPr txBox="1"/>
          <p:nvPr/>
        </p:nvSpPr>
        <p:spPr>
          <a:xfrm>
            <a:off x="37104450" y="13475900"/>
            <a:ext cx="132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85" name="Google Shape;185;p9"/>
          <p:cNvSpPr txBox="1"/>
          <p:nvPr/>
        </p:nvSpPr>
        <p:spPr>
          <a:xfrm>
            <a:off x="6768000" y="-8606050"/>
            <a:ext cx="23043000" cy="8453700"/>
          </a:xfrm>
          <a:prstGeom prst="rect">
            <a:avLst/>
          </a:prstGeom>
          <a:solidFill>
            <a:schemeClr val="accent2"/>
          </a:solidFill>
          <a:ln>
            <a:noFill/>
          </a:ln>
        </p:spPr>
        <p:txBody>
          <a:bodyPr anchorCtr="0" anchor="ctr"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a:t>
            </a:r>
            <a:r>
              <a:rPr b="1" lang="en-GB" sz="4800" u="sng">
                <a:solidFill>
                  <a:srgbClr val="FFFFFF"/>
                </a:solidFill>
                <a:latin typeface="IBM Plex Sans"/>
                <a:ea typeface="IBM Plex Sans"/>
                <a:cs typeface="IBM Plex Sans"/>
                <a:sym typeface="IBM Plex Sans"/>
              </a:rPr>
              <a:t>View &gt; Guides &gt; Show Guides</a:t>
            </a:r>
            <a:r>
              <a:rPr b="1" lang="en-GB" sz="4800">
                <a:solidFill>
                  <a:srgbClr val="FFFFFF"/>
                </a:solidFill>
                <a:latin typeface="IBM Plex Sans"/>
                <a:ea typeface="IBM Plex Sans"/>
                <a:cs typeface="IBM Plex Sans"/>
                <a:sym typeface="IBM Plex Sans"/>
              </a:rPr>
              <a:t>)</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Keep All Content in the center</a:t>
            </a:r>
            <a:r>
              <a:rPr lang="en-GB" sz="4800">
                <a:solidFill>
                  <a:srgbClr val="FFFFFF"/>
                </a:solidFill>
                <a:latin typeface="IBM Plex Sans"/>
                <a:ea typeface="IBM Plex Sans"/>
                <a:cs typeface="IBM Plex Sans"/>
                <a:sym typeface="IBM Plex Sans"/>
              </a:rPr>
              <a:t> of the slide, within the blue guidelines.</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If adding a </a:t>
            </a:r>
            <a:r>
              <a:rPr b="1" lang="en-GB" sz="4800" u="sng">
                <a:solidFill>
                  <a:srgbClr val="FFFFFF"/>
                </a:solidFill>
                <a:latin typeface="IBM Plex Sans"/>
                <a:ea typeface="IBM Plex Sans"/>
                <a:cs typeface="IBM Plex Sans"/>
                <a:sym typeface="IBM Plex Sans"/>
              </a:rPr>
              <a:t>background image</a:t>
            </a:r>
            <a:r>
              <a:rPr lang="en-GB" sz="4800">
                <a:solidFill>
                  <a:srgbClr val="FFFFFF"/>
                </a:solidFill>
                <a:latin typeface="IBM Plex Sans"/>
                <a:ea typeface="IBM Plex Sans"/>
                <a:cs typeface="IBM Plex Sans"/>
                <a:sym typeface="IBM Plex Sans"/>
              </a:rPr>
              <a:t>, ensure it is </a:t>
            </a:r>
            <a:r>
              <a:rPr b="1" lang="en-GB" sz="4800" u="sng">
                <a:solidFill>
                  <a:srgbClr val="FFFFFF"/>
                </a:solidFill>
                <a:latin typeface="IBM Plex Sans"/>
                <a:ea typeface="IBM Plex Sans"/>
                <a:cs typeface="IBM Plex Sans"/>
                <a:sym typeface="IBM Plex Sans"/>
              </a:rPr>
              <a:t>3840x2160 pixels</a:t>
            </a:r>
            <a:r>
              <a:rPr lang="en-GB" sz="4800">
                <a:solidFill>
                  <a:srgbClr val="FFFFFF"/>
                </a:solidFill>
                <a:latin typeface="IBM Plex Sans"/>
                <a:ea typeface="IBM Plex Sans"/>
                <a:cs typeface="IBM Plex Sans"/>
                <a:sym typeface="IBM Plex Sans"/>
              </a:rPr>
              <a:t> (16:9 aspect ratio; otherwise it will be stretched)</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When changing the slide “Layout” or background, you may need to choose “Reset to Theme” from the change background dialogue.</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Make use of </a:t>
            </a:r>
            <a:r>
              <a:rPr b="1" lang="en-GB" sz="4800" u="sng">
                <a:solidFill>
                  <a:srgbClr val="FFFFFF"/>
                </a:solidFill>
                <a:latin typeface="IBM Plex Sans"/>
                <a:ea typeface="IBM Plex Sans"/>
                <a:cs typeface="IBM Plex Sans"/>
                <a:sym typeface="IBM Plex Sans"/>
              </a:rPr>
              <a:t>graphics</a:t>
            </a:r>
            <a:r>
              <a:rPr lang="en-GB" sz="4800" u="sng">
                <a:solidFill>
                  <a:srgbClr val="FFFFFF"/>
                </a:solidFill>
                <a:latin typeface="IBM Plex Sans"/>
                <a:ea typeface="IBM Plex Sans"/>
                <a:cs typeface="IBM Plex Sans"/>
                <a:sym typeface="IBM Plex Sans"/>
              </a:rPr>
              <a:t>, </a:t>
            </a:r>
            <a:r>
              <a:rPr b="1" lang="en-GB" sz="4800" u="sng">
                <a:solidFill>
                  <a:srgbClr val="FFFFFF"/>
                </a:solidFill>
                <a:latin typeface="IBM Plex Sans"/>
                <a:ea typeface="IBM Plex Sans"/>
                <a:cs typeface="IBM Plex Sans"/>
                <a:sym typeface="IBM Plex Sans"/>
              </a:rPr>
              <a:t>charts</a:t>
            </a:r>
            <a:r>
              <a:rPr lang="en-GB" sz="4800" u="sng">
                <a:solidFill>
                  <a:srgbClr val="FFFFFF"/>
                </a:solidFill>
                <a:latin typeface="IBM Plex Sans"/>
                <a:ea typeface="IBM Plex Sans"/>
                <a:cs typeface="IBM Plex Sans"/>
                <a:sym typeface="IBM Plex Sans"/>
              </a:rPr>
              <a:t>, and </a:t>
            </a:r>
            <a:r>
              <a:rPr b="1" lang="en-GB" sz="4800" u="sng">
                <a:solidFill>
                  <a:srgbClr val="FFFFFF"/>
                </a:solidFill>
                <a:latin typeface="IBM Plex Sans"/>
                <a:ea typeface="IBM Plex Sans"/>
                <a:cs typeface="IBM Plex Sans"/>
                <a:sym typeface="IBM Plex Sans"/>
              </a:rPr>
              <a:t>imagery</a:t>
            </a:r>
            <a:r>
              <a:rPr lang="en-GB" sz="4800">
                <a:solidFill>
                  <a:srgbClr val="FFFFFF"/>
                </a:solidFill>
                <a:latin typeface="IBM Plex Sans"/>
                <a:ea typeface="IBM Plex Sans"/>
                <a:cs typeface="IBM Plex Sans"/>
                <a:sym typeface="IBM Plex Sans"/>
              </a:rPr>
              <a:t> where possible in place of bullet-point lists and long paragraphs of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If presenting long text</a:t>
            </a:r>
            <a:r>
              <a:rPr lang="en-GB" sz="4800">
                <a:solidFill>
                  <a:srgbClr val="FFFFFF"/>
                </a:solidFill>
                <a:latin typeface="IBM Plex Sans"/>
                <a:ea typeface="IBM Plex Sans"/>
                <a:cs typeface="IBM Plex Sans"/>
                <a:sym typeface="IBM Plex Sans"/>
              </a:rPr>
              <a:t>, </a:t>
            </a:r>
            <a:r>
              <a:rPr b="1" lang="en-GB" sz="4800">
                <a:solidFill>
                  <a:srgbClr val="FFFFFF"/>
                </a:solidFill>
                <a:latin typeface="IBM Plex Sans"/>
                <a:ea typeface="IBM Plex Sans"/>
                <a:cs typeface="IBM Plex Sans"/>
                <a:sym typeface="IBM Plex Sans"/>
              </a:rPr>
              <a:t>draw attention to important word or phrases</a:t>
            </a:r>
            <a:r>
              <a:rPr lang="en-GB" sz="4800">
                <a:solidFill>
                  <a:srgbClr val="FFFFFF"/>
                </a:solidFill>
                <a:latin typeface="IBM Plex Sans"/>
                <a:ea typeface="IBM Plex Sans"/>
                <a:cs typeface="IBM Plex Sans"/>
                <a:sym typeface="IBM Plex Sans"/>
              </a:rPr>
              <a:t> using text formatting. Aim to keep the font size as large as possible for legibility.</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Use</a:t>
            </a:r>
            <a:r>
              <a:rPr b="1" lang="en-GB" sz="4800">
                <a:solidFill>
                  <a:srgbClr val="FFFFFF"/>
                </a:solidFill>
                <a:latin typeface="IBM Plex Sans"/>
                <a:ea typeface="IBM Plex Sans"/>
                <a:cs typeface="IBM Plex Sans"/>
                <a:sym typeface="IBM Plex Sans"/>
              </a:rPr>
              <a:t> Speaker notes</a:t>
            </a:r>
            <a:r>
              <a:rPr lang="en-GB" sz="4800">
                <a:solidFill>
                  <a:srgbClr val="FFFFFF"/>
                </a:solidFill>
                <a:latin typeface="IBM Plex Sans"/>
                <a:ea typeface="IBM Plex Sans"/>
                <a:cs typeface="IBM Plex Sans"/>
                <a:sym typeface="IBM Plex Sans"/>
              </a:rPr>
              <a:t> area to </a:t>
            </a:r>
            <a:r>
              <a:rPr b="1" lang="en-GB" sz="4800">
                <a:solidFill>
                  <a:srgbClr val="FFFFFF"/>
                </a:solidFill>
                <a:latin typeface="IBM Plex Sans"/>
                <a:ea typeface="IBM Plex Sans"/>
                <a:cs typeface="IBM Plex Sans"/>
                <a:sym typeface="IBM Plex Sans"/>
              </a:rPr>
              <a:t>remind yourself of what to say</a:t>
            </a:r>
            <a:r>
              <a:rPr lang="en-GB" sz="4800">
                <a:solidFill>
                  <a:srgbClr val="FFFFFF"/>
                </a:solidFill>
                <a:latin typeface="IBM Plex Sans"/>
                <a:ea typeface="IBM Plex Sans"/>
                <a:cs typeface="IBM Plex Sans"/>
                <a:sym typeface="IBM Plex Sans"/>
              </a:rPr>
              <a:t>.</a:t>
            </a:r>
            <a:endParaRPr sz="4800">
              <a:solidFill>
                <a:srgbClr val="FFFFFF"/>
              </a:solidFill>
              <a:latin typeface="IBM Plex Sans"/>
              <a:ea typeface="IBM Plex Sans"/>
              <a:cs typeface="IBM Plex Sans"/>
              <a:sym typeface="IBM Plex Sans"/>
            </a:endParaRPr>
          </a:p>
        </p:txBody>
      </p:sp>
      <p:sp>
        <p:nvSpPr>
          <p:cNvPr id="186" name="Google Shape;186;p9"/>
          <p:cNvSpPr txBox="1"/>
          <p:nvPr/>
        </p:nvSpPr>
        <p:spPr>
          <a:xfrm>
            <a:off x="6768000" y="-10174450"/>
            <a:ext cx="230430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87" name="Google Shape;187;p9"/>
          <p:cNvSpPr txBox="1"/>
          <p:nvPr/>
        </p:nvSpPr>
        <p:spPr>
          <a:xfrm>
            <a:off x="-10213925" y="426250"/>
            <a:ext cx="9685500" cy="2673900"/>
          </a:xfrm>
          <a:prstGeom prst="rect">
            <a:avLst/>
          </a:prstGeom>
          <a:solidFill>
            <a:schemeClr val="accent2"/>
          </a:solidFill>
          <a:ln>
            <a:noFill/>
          </a:ln>
        </p:spPr>
        <p:txBody>
          <a:bodyPr anchorCtr="0" anchor="t"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Slide Title – Keep it succinct</a:t>
            </a:r>
            <a:endParaRPr sz="4800">
              <a:solidFill>
                <a:srgbClr val="FFFFFF"/>
              </a:solidFill>
              <a:latin typeface="IBM Plex Sans"/>
              <a:ea typeface="IBM Plex Sans"/>
              <a:cs typeface="IBM Plex Sans"/>
              <a:sym typeface="IBM Plex Sans"/>
            </a:endParaRPr>
          </a:p>
          <a:p>
            <a:pPr indent="-533400" lvl="0" marL="457200" rtl="0" algn="r">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Subtitle for reference or short comment on title</a:t>
            </a:r>
            <a:endParaRPr sz="4800">
              <a:solidFill>
                <a:srgbClr val="FFFFFF"/>
              </a:solidFill>
              <a:latin typeface="IBM Plex Sans"/>
              <a:ea typeface="IBM Plex Sans"/>
              <a:cs typeface="IBM Plex Sans"/>
              <a:sym typeface="IBM Plex Sans"/>
            </a:endParaRPr>
          </a:p>
        </p:txBody>
      </p:sp>
      <p:sp>
        <p:nvSpPr>
          <p:cNvPr id="188" name="Google Shape;188;p9"/>
          <p:cNvSpPr txBox="1"/>
          <p:nvPr/>
        </p:nvSpPr>
        <p:spPr>
          <a:xfrm>
            <a:off x="-10214050" y="-1045350"/>
            <a:ext cx="96855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189" name="Google Shape;189;p9"/>
          <p:cNvSpPr txBox="1"/>
          <p:nvPr/>
        </p:nvSpPr>
        <p:spPr>
          <a:xfrm>
            <a:off x="-13734900" y="5939200"/>
            <a:ext cx="13206300" cy="37161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Quotation text in the center text box,  using “” or «» to demarcate. Align the overall block, including the name of the quoted individual, to be centered vertically.</a:t>
            </a:r>
            <a:endParaRPr sz="4800">
              <a:solidFill>
                <a:srgbClr val="FFFFFF"/>
              </a:solidFill>
              <a:latin typeface="IBM Plex Sans"/>
              <a:ea typeface="IBM Plex Sans"/>
              <a:cs typeface="IBM Plex Sans"/>
              <a:sym typeface="IBM Plex Sans"/>
            </a:endParaRPr>
          </a:p>
        </p:txBody>
      </p:sp>
      <p:sp>
        <p:nvSpPr>
          <p:cNvPr id="190" name="Google Shape;190;p9"/>
          <p:cNvSpPr txBox="1"/>
          <p:nvPr/>
        </p:nvSpPr>
        <p:spPr>
          <a:xfrm>
            <a:off x="-13734900" y="4467600"/>
            <a:ext cx="132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18779">
          <p15:clr>
            <a:schemeClr val="accent1"/>
          </p15:clr>
        </p15:guide>
        <p15:guide id="10" pos="4263">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Text (Violet Background)" showMasterSp="0">
  <p:cSld name="TITLE_1_2_4_3">
    <p:bg>
      <p:bgPr>
        <a:solidFill>
          <a:schemeClr val="dk2"/>
        </a:solidFill>
      </p:bgPr>
    </p:bg>
    <p:spTree>
      <p:nvGrpSpPr>
        <p:cNvPr id="191" name="Shape 191"/>
        <p:cNvGrpSpPr/>
        <p:nvPr/>
      </p:nvGrpSpPr>
      <p:grpSpPr>
        <a:xfrm>
          <a:off x="0" y="0"/>
          <a:ext cx="0" cy="0"/>
          <a:chOff x="0" y="0"/>
          <a:chExt cx="0" cy="0"/>
        </a:xfrm>
      </p:grpSpPr>
      <p:sp>
        <p:nvSpPr>
          <p:cNvPr id="192" name="Google Shape;192;p10"/>
          <p:cNvSpPr txBox="1"/>
          <p:nvPr>
            <p:ph idx="12" type="sldNum"/>
          </p:nvPr>
        </p:nvSpPr>
        <p:spPr>
          <a:xfrm>
            <a:off x="35316000" y="19699200"/>
            <a:ext cx="576000" cy="540000"/>
          </a:xfrm>
          <a:prstGeom prst="rect">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1pPr>
            <a:lvl2pPr indent="0" lvl="1"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2pPr>
            <a:lvl3pPr indent="0" lvl="2"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3pPr>
            <a:lvl4pPr indent="0" lvl="3"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4pPr>
            <a:lvl5pPr indent="0" lvl="4"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5pPr>
            <a:lvl6pPr indent="0" lvl="5"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6pPr>
            <a:lvl7pPr indent="0" lvl="6"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7pPr>
            <a:lvl8pPr indent="0" lvl="7"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8pPr>
            <a:lvl9pPr indent="0" lvl="8" marL="0" marR="0" rtl="0" algn="ctr">
              <a:lnSpc>
                <a:spcPct val="100000"/>
              </a:lnSpc>
              <a:spcBef>
                <a:spcPts val="0"/>
              </a:spcBef>
              <a:spcAft>
                <a:spcPts val="0"/>
              </a:spcAft>
              <a:buClr>
                <a:srgbClr val="53585F"/>
              </a:buClr>
              <a:buFont typeface="Arial"/>
              <a:buNone/>
              <a:defRPr i="0" sz="2200" u="none" cap="none" strike="noStrike">
                <a:solidFill>
                  <a:srgbClr val="FFFFFF"/>
                </a:solidFill>
                <a:latin typeface="Montserrat Medium"/>
                <a:ea typeface="Montserrat Medium"/>
                <a:cs typeface="Montserrat Medium"/>
                <a:sym typeface="Montserrat Medium"/>
              </a:defRPr>
            </a:lvl9pPr>
          </a:lstStyle>
          <a:p>
            <a:pPr indent="0" lvl="0" marL="0" rtl="0" algn="ctr">
              <a:spcBef>
                <a:spcPts val="0"/>
              </a:spcBef>
              <a:spcAft>
                <a:spcPts val="0"/>
              </a:spcAft>
              <a:buNone/>
            </a:pPr>
            <a:fld id="{00000000-1234-1234-1234-123412341234}" type="slidenum">
              <a:rPr lang="en-GB"/>
              <a:t>‹#›</a:t>
            </a:fld>
            <a:endParaRPr/>
          </a:p>
        </p:txBody>
      </p:sp>
      <p:sp>
        <p:nvSpPr>
          <p:cNvPr id="193" name="Google Shape;193;p10"/>
          <p:cNvSpPr txBox="1"/>
          <p:nvPr>
            <p:ph type="title"/>
          </p:nvPr>
        </p:nvSpPr>
        <p:spPr>
          <a:xfrm>
            <a:off x="696125" y="685800"/>
            <a:ext cx="29115000" cy="1733400"/>
          </a:xfrm>
          <a:prstGeom prst="rect">
            <a:avLst/>
          </a:prstGeom>
          <a:noFill/>
          <a:ln>
            <a:noFill/>
          </a:ln>
        </p:spPr>
        <p:txBody>
          <a:bodyPr anchorCtr="0" anchor="b" bIns="0" lIns="0" spcFirstLastPara="1" rIns="182850" wrap="square" tIns="182850">
            <a:noAutofit/>
          </a:bodyPr>
          <a:lstStyle>
            <a:lvl1pPr lvl="0" rtl="0">
              <a:spcBef>
                <a:spcPts val="0"/>
              </a:spcBef>
              <a:spcAft>
                <a:spcPts val="0"/>
              </a:spcAft>
              <a:buNone/>
              <a:defRPr b="1" sz="82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194" name="Google Shape;194;p10"/>
          <p:cNvSpPr txBox="1"/>
          <p:nvPr>
            <p:ph idx="1" type="subTitle"/>
          </p:nvPr>
        </p:nvSpPr>
        <p:spPr>
          <a:xfrm>
            <a:off x="696125" y="2419200"/>
            <a:ext cx="29115000" cy="681000"/>
          </a:xfrm>
          <a:prstGeom prst="rect">
            <a:avLst/>
          </a:prstGeom>
          <a:noFill/>
          <a:ln>
            <a:noFill/>
          </a:ln>
        </p:spPr>
        <p:txBody>
          <a:bodyPr anchorCtr="0" anchor="t" bIns="182850" lIns="90000" spcFirstLastPara="1" rIns="182850" wrap="square" tIns="0">
            <a:noAutofit/>
          </a:bodyPr>
          <a:lstStyle>
            <a:lvl1pPr lvl="0" rtl="0">
              <a:spcBef>
                <a:spcPts val="0"/>
              </a:spcBef>
              <a:spcAft>
                <a:spcPts val="0"/>
              </a:spcAft>
              <a:buNone/>
              <a:defRPr sz="4000">
                <a:solidFill>
                  <a:srgbClr val="FFFFFF"/>
                </a:solidFill>
                <a:latin typeface="Montserrat"/>
                <a:ea typeface="Montserrat"/>
                <a:cs typeface="Montserrat"/>
                <a:sym typeface="Montserra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p:txBody>
      </p:sp>
      <p:sp>
        <p:nvSpPr>
          <p:cNvPr id="195" name="Google Shape;195;p10"/>
          <p:cNvSpPr txBox="1"/>
          <p:nvPr>
            <p:ph idx="2" type="body"/>
          </p:nvPr>
        </p:nvSpPr>
        <p:spPr>
          <a:xfrm>
            <a:off x="685800" y="19699200"/>
            <a:ext cx="14050800" cy="540000"/>
          </a:xfrm>
          <a:prstGeom prst="rect">
            <a:avLst/>
          </a:prstGeom>
          <a:noFill/>
          <a:ln cap="flat" cmpd="sng" w="19050">
            <a:solidFill>
              <a:srgbClr val="FFFFFF"/>
            </a:solidFill>
            <a:prstDash val="solid"/>
            <a:round/>
            <a:headEnd len="sm" w="sm" type="none"/>
            <a:tailEnd len="sm" w="sm" type="none"/>
          </a:ln>
        </p:spPr>
        <p:txBody>
          <a:bodyPr anchorCtr="0" anchor="ctr" bIns="91425" lIns="182875" spcFirstLastPara="1" rIns="91425" wrap="square" tIns="91425">
            <a:noAutofit/>
          </a:bodyPr>
          <a:lstStyle>
            <a:lvl1pPr indent="-368300" lvl="0" marL="457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sp>
        <p:nvSpPr>
          <p:cNvPr id="196" name="Google Shape;196;p10"/>
          <p:cNvSpPr txBox="1"/>
          <p:nvPr>
            <p:ph idx="3" type="body"/>
          </p:nvPr>
        </p:nvSpPr>
        <p:spPr>
          <a:xfrm>
            <a:off x="14736600" y="19699200"/>
            <a:ext cx="20579400" cy="54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182875" wrap="square" tIns="91425">
            <a:noAutofit/>
          </a:bodyPr>
          <a:lstStyle>
            <a:lvl1pPr indent="-368300" lvl="0" marL="457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1pPr>
            <a:lvl2pPr indent="-368300" lvl="1" marL="914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2pPr>
            <a:lvl3pPr indent="-368300" lvl="2" marL="1371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3pPr>
            <a:lvl4pPr indent="-368300" lvl="3" marL="1828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4pPr>
            <a:lvl5pPr indent="-368300" lvl="4" marL="22860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5pPr>
            <a:lvl6pPr indent="-368300" lvl="5" marL="27432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6pPr>
            <a:lvl7pPr indent="-368300" lvl="6" marL="32004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7pPr>
            <a:lvl8pPr indent="-368300" lvl="7" marL="36576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8pPr>
            <a:lvl9pPr indent="-368300" lvl="8" marL="4114800" rtl="0" algn="r">
              <a:spcBef>
                <a:spcPts val="0"/>
              </a:spcBef>
              <a:spcAft>
                <a:spcPts val="0"/>
              </a:spcAft>
              <a:buClr>
                <a:srgbClr val="FFFFFF"/>
              </a:buClr>
              <a:buSzPts val="2200"/>
              <a:buFont typeface="Montserrat Medium"/>
              <a:buChar char="■"/>
              <a:defRPr sz="2200">
                <a:solidFill>
                  <a:srgbClr val="FFFFFF"/>
                </a:solidFill>
                <a:latin typeface="Montserrat Medium"/>
                <a:ea typeface="Montserrat Medium"/>
                <a:cs typeface="Montserrat Medium"/>
                <a:sym typeface="Montserrat Medium"/>
              </a:defRPr>
            </a:lvl9pPr>
          </a:lstStyle>
          <a:p/>
        </p:txBody>
      </p:sp>
      <p:pic>
        <p:nvPicPr>
          <p:cNvPr id="197" name="Google Shape;197;p10"/>
          <p:cNvPicPr preferRelativeResize="0"/>
          <p:nvPr/>
        </p:nvPicPr>
        <p:blipFill rotWithShape="1">
          <a:blip r:embed="rId2">
            <a:alphaModFix/>
          </a:blip>
          <a:srcRect b="45115" l="0" r="0" t="0"/>
          <a:stretch/>
        </p:blipFill>
        <p:spPr>
          <a:xfrm>
            <a:off x="29811200" y="762000"/>
            <a:ext cx="6002799" cy="1568350"/>
          </a:xfrm>
          <a:prstGeom prst="rect">
            <a:avLst/>
          </a:prstGeom>
          <a:noFill/>
          <a:ln>
            <a:noFill/>
          </a:ln>
        </p:spPr>
      </p:pic>
      <p:sp>
        <p:nvSpPr>
          <p:cNvPr id="198" name="Google Shape;198;p10"/>
          <p:cNvSpPr txBox="1"/>
          <p:nvPr>
            <p:ph idx="4" type="body"/>
          </p:nvPr>
        </p:nvSpPr>
        <p:spPr>
          <a:xfrm>
            <a:off x="6768000" y="4467600"/>
            <a:ext cx="23043000" cy="11709000"/>
          </a:xfrm>
          <a:prstGeom prst="rect">
            <a:avLst/>
          </a:prstGeom>
          <a:noFill/>
          <a:ln>
            <a:noFill/>
          </a:ln>
        </p:spPr>
        <p:txBody>
          <a:bodyPr anchorCtr="0" anchor="b" bIns="684000" lIns="0" spcFirstLastPara="1" rIns="0" wrap="square" tIns="0">
            <a:noAutofit/>
          </a:bodyPr>
          <a:lstStyle>
            <a:lvl1pPr indent="-927100" lvl="0" marL="4572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1pPr>
            <a:lvl2pPr indent="-927100" lvl="1" marL="9144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2pPr>
            <a:lvl3pPr indent="-927100" lvl="2" marL="13716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3pPr>
            <a:lvl4pPr indent="-927100" lvl="3" marL="18288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4pPr>
            <a:lvl5pPr indent="-927100" lvl="4" marL="22860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5pPr>
            <a:lvl6pPr indent="-927100" lvl="5" marL="27432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6pPr>
            <a:lvl7pPr indent="-927100" lvl="6" marL="32004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7pPr>
            <a:lvl8pPr indent="-927100" lvl="7" marL="36576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8pPr>
            <a:lvl9pPr indent="-927100" lvl="8" marL="4114800" rtl="0">
              <a:spcBef>
                <a:spcPts val="0"/>
              </a:spcBef>
              <a:spcAft>
                <a:spcPts val="0"/>
              </a:spcAft>
              <a:buClr>
                <a:srgbClr val="FFFFFF"/>
              </a:buClr>
              <a:buSzPts val="11000"/>
              <a:buFont typeface="IBM Plex Sans"/>
              <a:buChar char="■"/>
              <a:defRPr b="1" i="1" sz="11000">
                <a:solidFill>
                  <a:srgbClr val="FFFFFF"/>
                </a:solidFill>
                <a:latin typeface="IBM Plex Sans"/>
                <a:ea typeface="IBM Plex Sans"/>
                <a:cs typeface="IBM Plex Sans"/>
                <a:sym typeface="IBM Plex Sans"/>
              </a:defRPr>
            </a:lvl9pPr>
          </a:lstStyle>
          <a:p/>
        </p:txBody>
      </p:sp>
      <p:sp>
        <p:nvSpPr>
          <p:cNvPr id="199" name="Google Shape;199;p10"/>
          <p:cNvSpPr txBox="1"/>
          <p:nvPr>
            <p:ph idx="5" type="body"/>
          </p:nvPr>
        </p:nvSpPr>
        <p:spPr>
          <a:xfrm>
            <a:off x="6757800" y="16176600"/>
            <a:ext cx="23043000" cy="1733400"/>
          </a:xfrm>
          <a:prstGeom prst="rect">
            <a:avLst/>
          </a:prstGeom>
          <a:noFill/>
          <a:ln>
            <a:noFill/>
          </a:ln>
        </p:spPr>
        <p:txBody>
          <a:bodyPr anchorCtr="0" anchor="t" bIns="0" lIns="684000" spcFirstLastPara="1" rIns="0" wrap="square" tIns="0">
            <a:noAutofit/>
          </a:bodyPr>
          <a:lstStyle>
            <a:lvl1pPr indent="-736600" lvl="0" marL="4572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1pPr>
            <a:lvl2pPr indent="-736600" lvl="1" marL="9144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2pPr>
            <a:lvl3pPr indent="-736600" lvl="2" marL="13716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3pPr>
            <a:lvl4pPr indent="-736600" lvl="3" marL="18288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4pPr>
            <a:lvl5pPr indent="-736600" lvl="4" marL="22860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5pPr>
            <a:lvl6pPr indent="-736600" lvl="5" marL="27432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6pPr>
            <a:lvl7pPr indent="-736600" lvl="6" marL="32004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7pPr>
            <a:lvl8pPr indent="-736600" lvl="7" marL="36576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8pPr>
            <a:lvl9pPr indent="-736600" lvl="8" marL="4114800" rtl="0" algn="r">
              <a:spcBef>
                <a:spcPts val="0"/>
              </a:spcBef>
              <a:spcAft>
                <a:spcPts val="0"/>
              </a:spcAft>
              <a:buClr>
                <a:srgbClr val="FFFFFF"/>
              </a:buClr>
              <a:buSzPts val="8000"/>
              <a:buFont typeface="IBM Plex Sans"/>
              <a:buChar char="■"/>
              <a:defRPr sz="8000">
                <a:solidFill>
                  <a:srgbClr val="FFFFFF"/>
                </a:solidFill>
                <a:latin typeface="IBM Plex Sans"/>
                <a:ea typeface="IBM Plex Sans"/>
                <a:cs typeface="IBM Plex Sans"/>
                <a:sym typeface="IBM Plex Sans"/>
              </a:defRPr>
            </a:lvl9pPr>
          </a:lstStyle>
          <a:p/>
        </p:txBody>
      </p:sp>
      <p:sp>
        <p:nvSpPr>
          <p:cNvPr id="200" name="Google Shape;200;p10"/>
          <p:cNvSpPr txBox="1"/>
          <p:nvPr/>
        </p:nvSpPr>
        <p:spPr>
          <a:xfrm>
            <a:off x="696125" y="22350850"/>
            <a:ext cx="135063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bottom-left text box is best used for the names and titles of presenters.</a:t>
            </a:r>
            <a:endParaRPr sz="4800">
              <a:solidFill>
                <a:srgbClr val="FFFFFF"/>
              </a:solidFill>
              <a:latin typeface="IBM Plex Sans"/>
              <a:ea typeface="IBM Plex Sans"/>
              <a:cs typeface="IBM Plex Sans"/>
              <a:sym typeface="IBM Plex Sans"/>
            </a:endParaRPr>
          </a:p>
        </p:txBody>
      </p:sp>
      <p:sp>
        <p:nvSpPr>
          <p:cNvPr id="201" name="Google Shape;201;p10"/>
          <p:cNvSpPr txBox="1"/>
          <p:nvPr/>
        </p:nvSpPr>
        <p:spPr>
          <a:xfrm>
            <a:off x="696125" y="2087925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02" name="Google Shape;202;p10"/>
          <p:cNvSpPr txBox="1"/>
          <p:nvPr/>
        </p:nvSpPr>
        <p:spPr>
          <a:xfrm>
            <a:off x="21984500" y="22447650"/>
            <a:ext cx="13331400" cy="20985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r">
              <a:spcBef>
                <a:spcPts val="0"/>
              </a:spcBef>
              <a:spcAft>
                <a:spcPts val="0"/>
              </a:spcAft>
              <a:buNone/>
            </a:pPr>
            <a:r>
              <a:rPr lang="en-GB" sz="4800">
                <a:solidFill>
                  <a:srgbClr val="FFFFFF"/>
                </a:solidFill>
                <a:latin typeface="IBM Plex Sans"/>
                <a:ea typeface="IBM Plex Sans"/>
                <a:cs typeface="IBM Plex Sans"/>
                <a:sym typeface="IBM Plex Sans"/>
              </a:rPr>
              <a:t>The bottom-right text box is best used for the event, date, and title of the presentation.</a:t>
            </a:r>
            <a:endParaRPr sz="4800">
              <a:solidFill>
                <a:srgbClr val="FFFFFF"/>
              </a:solidFill>
              <a:latin typeface="IBM Plex Sans"/>
              <a:ea typeface="IBM Plex Sans"/>
              <a:cs typeface="IBM Plex Sans"/>
              <a:sym typeface="IBM Plex Sans"/>
            </a:endParaRPr>
          </a:p>
        </p:txBody>
      </p:sp>
      <p:sp>
        <p:nvSpPr>
          <p:cNvPr id="203" name="Google Shape;203;p10"/>
          <p:cNvSpPr txBox="1"/>
          <p:nvPr/>
        </p:nvSpPr>
        <p:spPr>
          <a:xfrm>
            <a:off x="21984600" y="20879250"/>
            <a:ext cx="133314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r">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04" name="Google Shape;204;p10"/>
          <p:cNvSpPr txBox="1"/>
          <p:nvPr/>
        </p:nvSpPr>
        <p:spPr>
          <a:xfrm>
            <a:off x="37104425" y="-2138700"/>
            <a:ext cx="13506300" cy="4392900"/>
          </a:xfrm>
          <a:prstGeom prst="rect">
            <a:avLst/>
          </a:prstGeom>
          <a:solidFill>
            <a:schemeClr val="accent2"/>
          </a:solidFill>
          <a:ln>
            <a:noFill/>
          </a:ln>
        </p:spPr>
        <p:txBody>
          <a:bodyPr anchorCtr="0" anchor="t" bIns="270000" lIns="72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The NYU Logo should remain unchanged unless you’re fully replacing it with a departmental lock-up. If adding a logo, place it with 0.9cm spacing to the left of or below the NYU Logo.</a:t>
            </a:r>
            <a:endParaRPr sz="4800">
              <a:solidFill>
                <a:srgbClr val="FFFFFF"/>
              </a:solidFill>
              <a:latin typeface="IBM Plex Sans"/>
              <a:ea typeface="IBM Plex Sans"/>
              <a:cs typeface="IBM Plex Sans"/>
              <a:sym typeface="IBM Plex Sans"/>
            </a:endParaRPr>
          </a:p>
        </p:txBody>
      </p:sp>
      <p:sp>
        <p:nvSpPr>
          <p:cNvPr id="205" name="Google Shape;205;p10"/>
          <p:cNvSpPr txBox="1"/>
          <p:nvPr/>
        </p:nvSpPr>
        <p:spPr>
          <a:xfrm>
            <a:off x="37104425" y="-3707100"/>
            <a:ext cx="135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06" name="Google Shape;206;p10"/>
          <p:cNvSpPr txBox="1"/>
          <p:nvPr/>
        </p:nvSpPr>
        <p:spPr>
          <a:xfrm>
            <a:off x="35892000" y="22350850"/>
            <a:ext cx="9049800" cy="21954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Page numbers will be added automatically.</a:t>
            </a:r>
            <a:endParaRPr sz="4800">
              <a:solidFill>
                <a:srgbClr val="FFFFFF"/>
              </a:solidFill>
              <a:latin typeface="IBM Plex Sans"/>
              <a:ea typeface="IBM Plex Sans"/>
              <a:cs typeface="IBM Plex Sans"/>
              <a:sym typeface="IBM Plex Sans"/>
            </a:endParaRPr>
          </a:p>
        </p:txBody>
      </p:sp>
      <p:sp>
        <p:nvSpPr>
          <p:cNvPr id="207" name="Google Shape;207;p10"/>
          <p:cNvSpPr txBox="1"/>
          <p:nvPr/>
        </p:nvSpPr>
        <p:spPr>
          <a:xfrm>
            <a:off x="35892000" y="20879250"/>
            <a:ext cx="90498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08" name="Google Shape;208;p10"/>
          <p:cNvSpPr txBox="1"/>
          <p:nvPr/>
        </p:nvSpPr>
        <p:spPr>
          <a:xfrm>
            <a:off x="37104600" y="14947500"/>
            <a:ext cx="13206300" cy="29625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the name of the person being quoted along with a date when possible. Use em dash on en dash “–” “—” in front of the name.</a:t>
            </a:r>
            <a:endParaRPr sz="4800">
              <a:solidFill>
                <a:srgbClr val="FFFFFF"/>
              </a:solidFill>
              <a:latin typeface="IBM Plex Sans"/>
              <a:ea typeface="IBM Plex Sans"/>
              <a:cs typeface="IBM Plex Sans"/>
              <a:sym typeface="IBM Plex Sans"/>
            </a:endParaRPr>
          </a:p>
        </p:txBody>
      </p:sp>
      <p:sp>
        <p:nvSpPr>
          <p:cNvPr id="209" name="Google Shape;209;p10"/>
          <p:cNvSpPr txBox="1"/>
          <p:nvPr/>
        </p:nvSpPr>
        <p:spPr>
          <a:xfrm>
            <a:off x="37104600" y="13475900"/>
            <a:ext cx="132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10" name="Google Shape;210;p10"/>
          <p:cNvSpPr txBox="1"/>
          <p:nvPr/>
        </p:nvSpPr>
        <p:spPr>
          <a:xfrm>
            <a:off x="-13734900" y="5939200"/>
            <a:ext cx="13206300" cy="3716100"/>
          </a:xfrm>
          <a:prstGeom prst="rect">
            <a:avLst/>
          </a:prstGeom>
          <a:solidFill>
            <a:schemeClr val="accent2"/>
          </a:solidFill>
          <a:ln>
            <a:noFill/>
          </a:ln>
        </p:spPr>
        <p:txBody>
          <a:bodyPr anchorCtr="0" anchor="t" bIns="270000" lIns="360000" spcFirstLastPara="1" rIns="360000" wrap="square" tIns="270000">
            <a:noAutofit/>
          </a:bodyPr>
          <a:lstStyle/>
          <a:p>
            <a:pPr indent="0" lvl="0" marL="0" rtl="0" algn="l">
              <a:spcBef>
                <a:spcPts val="0"/>
              </a:spcBef>
              <a:spcAft>
                <a:spcPts val="0"/>
              </a:spcAft>
              <a:buNone/>
            </a:pPr>
            <a:r>
              <a:rPr lang="en-GB" sz="4800">
                <a:solidFill>
                  <a:srgbClr val="FFFFFF"/>
                </a:solidFill>
                <a:latin typeface="IBM Plex Sans"/>
                <a:ea typeface="IBM Plex Sans"/>
                <a:cs typeface="IBM Plex Sans"/>
                <a:sym typeface="IBM Plex Sans"/>
              </a:rPr>
              <a:t>Place Quotation text in the center text box,  using “” or «» to demarcate. Align the overall block, including the name of the quoted individual, to be centered vertically.</a:t>
            </a:r>
            <a:endParaRPr sz="4800">
              <a:solidFill>
                <a:srgbClr val="FFFFFF"/>
              </a:solidFill>
              <a:latin typeface="IBM Plex Sans"/>
              <a:ea typeface="IBM Plex Sans"/>
              <a:cs typeface="IBM Plex Sans"/>
              <a:sym typeface="IBM Plex Sans"/>
            </a:endParaRPr>
          </a:p>
        </p:txBody>
      </p:sp>
      <p:sp>
        <p:nvSpPr>
          <p:cNvPr id="211" name="Google Shape;211;p10"/>
          <p:cNvSpPr txBox="1"/>
          <p:nvPr/>
        </p:nvSpPr>
        <p:spPr>
          <a:xfrm>
            <a:off x="-13734900" y="4467600"/>
            <a:ext cx="13206300" cy="1568400"/>
          </a:xfrm>
          <a:prstGeom prst="rect">
            <a:avLst/>
          </a:prstGeom>
          <a:solidFill>
            <a:schemeClr val="accent1"/>
          </a:solidFill>
          <a:ln>
            <a:noFill/>
          </a:ln>
        </p:spPr>
        <p:txBody>
          <a:bodyPr anchorCtr="0" anchor="ctr" bIns="91425" lIns="360000" spcFirstLastPara="1" rIns="91425"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12" name="Google Shape;212;p10"/>
          <p:cNvSpPr txBox="1"/>
          <p:nvPr/>
        </p:nvSpPr>
        <p:spPr>
          <a:xfrm>
            <a:off x="6768000" y="-8606050"/>
            <a:ext cx="23043000" cy="8453700"/>
          </a:xfrm>
          <a:prstGeom prst="rect">
            <a:avLst/>
          </a:prstGeom>
          <a:solidFill>
            <a:schemeClr val="accent2"/>
          </a:solidFill>
          <a:ln>
            <a:noFill/>
          </a:ln>
        </p:spPr>
        <p:txBody>
          <a:bodyPr anchorCtr="0" anchor="ctr"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Turn on Guides </a:t>
            </a:r>
            <a:r>
              <a:rPr b="1" lang="en-GB" sz="4800">
                <a:solidFill>
                  <a:srgbClr val="FFFFFF"/>
                </a:solidFill>
                <a:latin typeface="IBM Plex Sans"/>
                <a:ea typeface="IBM Plex Sans"/>
                <a:cs typeface="IBM Plex Sans"/>
                <a:sym typeface="IBM Plex Sans"/>
              </a:rPr>
              <a:t>(</a:t>
            </a:r>
            <a:r>
              <a:rPr b="1" lang="en-GB" sz="4800" u="sng">
                <a:solidFill>
                  <a:srgbClr val="FFFFFF"/>
                </a:solidFill>
                <a:latin typeface="IBM Plex Sans"/>
                <a:ea typeface="IBM Plex Sans"/>
                <a:cs typeface="IBM Plex Sans"/>
                <a:sym typeface="IBM Plex Sans"/>
              </a:rPr>
              <a:t>View &gt; Guides &gt; Show Guides</a:t>
            </a:r>
            <a:r>
              <a:rPr b="1" lang="en-GB" sz="4800">
                <a:solidFill>
                  <a:srgbClr val="FFFFFF"/>
                </a:solidFill>
                <a:latin typeface="IBM Plex Sans"/>
                <a:ea typeface="IBM Plex Sans"/>
                <a:cs typeface="IBM Plex Sans"/>
                <a:sym typeface="IBM Plex Sans"/>
              </a:rPr>
              <a:t>)</a:t>
            </a:r>
            <a:endParaRPr b="1"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Keep All Content in the center</a:t>
            </a:r>
            <a:r>
              <a:rPr lang="en-GB" sz="4800">
                <a:solidFill>
                  <a:srgbClr val="FFFFFF"/>
                </a:solidFill>
                <a:latin typeface="IBM Plex Sans"/>
                <a:ea typeface="IBM Plex Sans"/>
                <a:cs typeface="IBM Plex Sans"/>
                <a:sym typeface="IBM Plex Sans"/>
              </a:rPr>
              <a:t> of the slide, within the blue guidelines.</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If adding a </a:t>
            </a:r>
            <a:r>
              <a:rPr b="1" lang="en-GB" sz="4800" u="sng">
                <a:solidFill>
                  <a:srgbClr val="FFFFFF"/>
                </a:solidFill>
                <a:latin typeface="IBM Plex Sans"/>
                <a:ea typeface="IBM Plex Sans"/>
                <a:cs typeface="IBM Plex Sans"/>
                <a:sym typeface="IBM Plex Sans"/>
              </a:rPr>
              <a:t>background image</a:t>
            </a:r>
            <a:r>
              <a:rPr lang="en-GB" sz="4800">
                <a:solidFill>
                  <a:srgbClr val="FFFFFF"/>
                </a:solidFill>
                <a:latin typeface="IBM Plex Sans"/>
                <a:ea typeface="IBM Plex Sans"/>
                <a:cs typeface="IBM Plex Sans"/>
                <a:sym typeface="IBM Plex Sans"/>
              </a:rPr>
              <a:t>, ensure it is </a:t>
            </a:r>
            <a:r>
              <a:rPr b="1" lang="en-GB" sz="4800" u="sng">
                <a:solidFill>
                  <a:srgbClr val="FFFFFF"/>
                </a:solidFill>
                <a:latin typeface="IBM Plex Sans"/>
                <a:ea typeface="IBM Plex Sans"/>
                <a:cs typeface="IBM Plex Sans"/>
                <a:sym typeface="IBM Plex Sans"/>
              </a:rPr>
              <a:t>3840x2160 pixels</a:t>
            </a:r>
            <a:r>
              <a:rPr lang="en-GB" sz="4800">
                <a:solidFill>
                  <a:srgbClr val="FFFFFF"/>
                </a:solidFill>
                <a:latin typeface="IBM Plex Sans"/>
                <a:ea typeface="IBM Plex Sans"/>
                <a:cs typeface="IBM Plex Sans"/>
                <a:sym typeface="IBM Plex Sans"/>
              </a:rPr>
              <a:t> (16:9 aspect ratio; otherwise it will be stretched)</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When changing the slide “Layout” or background, you may need to choose “Reset to Theme” from the change background dialogue.</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Make use of </a:t>
            </a:r>
            <a:r>
              <a:rPr b="1" lang="en-GB" sz="4800" u="sng">
                <a:solidFill>
                  <a:srgbClr val="FFFFFF"/>
                </a:solidFill>
                <a:latin typeface="IBM Plex Sans"/>
                <a:ea typeface="IBM Plex Sans"/>
                <a:cs typeface="IBM Plex Sans"/>
                <a:sym typeface="IBM Plex Sans"/>
              </a:rPr>
              <a:t>graphics</a:t>
            </a:r>
            <a:r>
              <a:rPr lang="en-GB" sz="4800" u="sng">
                <a:solidFill>
                  <a:srgbClr val="FFFFFF"/>
                </a:solidFill>
                <a:latin typeface="IBM Plex Sans"/>
                <a:ea typeface="IBM Plex Sans"/>
                <a:cs typeface="IBM Plex Sans"/>
                <a:sym typeface="IBM Plex Sans"/>
              </a:rPr>
              <a:t>, </a:t>
            </a:r>
            <a:r>
              <a:rPr b="1" lang="en-GB" sz="4800" u="sng">
                <a:solidFill>
                  <a:srgbClr val="FFFFFF"/>
                </a:solidFill>
                <a:latin typeface="IBM Plex Sans"/>
                <a:ea typeface="IBM Plex Sans"/>
                <a:cs typeface="IBM Plex Sans"/>
                <a:sym typeface="IBM Plex Sans"/>
              </a:rPr>
              <a:t>charts</a:t>
            </a:r>
            <a:r>
              <a:rPr lang="en-GB" sz="4800" u="sng">
                <a:solidFill>
                  <a:srgbClr val="FFFFFF"/>
                </a:solidFill>
                <a:latin typeface="IBM Plex Sans"/>
                <a:ea typeface="IBM Plex Sans"/>
                <a:cs typeface="IBM Plex Sans"/>
                <a:sym typeface="IBM Plex Sans"/>
              </a:rPr>
              <a:t>, and </a:t>
            </a:r>
            <a:r>
              <a:rPr b="1" lang="en-GB" sz="4800" u="sng">
                <a:solidFill>
                  <a:srgbClr val="FFFFFF"/>
                </a:solidFill>
                <a:latin typeface="IBM Plex Sans"/>
                <a:ea typeface="IBM Plex Sans"/>
                <a:cs typeface="IBM Plex Sans"/>
                <a:sym typeface="IBM Plex Sans"/>
              </a:rPr>
              <a:t>imagery</a:t>
            </a:r>
            <a:r>
              <a:rPr lang="en-GB" sz="4800">
                <a:solidFill>
                  <a:srgbClr val="FFFFFF"/>
                </a:solidFill>
                <a:latin typeface="IBM Plex Sans"/>
                <a:ea typeface="IBM Plex Sans"/>
                <a:cs typeface="IBM Plex Sans"/>
                <a:sym typeface="IBM Plex Sans"/>
              </a:rPr>
              <a:t> where possible in place of bullet-point lists and long paragraphs of text. </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b="1" lang="en-GB" sz="4800">
                <a:solidFill>
                  <a:srgbClr val="FFFFFF"/>
                </a:solidFill>
                <a:latin typeface="IBM Plex Sans"/>
                <a:ea typeface="IBM Plex Sans"/>
                <a:cs typeface="IBM Plex Sans"/>
                <a:sym typeface="IBM Plex Sans"/>
              </a:rPr>
              <a:t>If presenting long text</a:t>
            </a:r>
            <a:r>
              <a:rPr lang="en-GB" sz="4800">
                <a:solidFill>
                  <a:srgbClr val="FFFFFF"/>
                </a:solidFill>
                <a:latin typeface="IBM Plex Sans"/>
                <a:ea typeface="IBM Plex Sans"/>
                <a:cs typeface="IBM Plex Sans"/>
                <a:sym typeface="IBM Plex Sans"/>
              </a:rPr>
              <a:t>, </a:t>
            </a:r>
            <a:r>
              <a:rPr b="1" lang="en-GB" sz="4800">
                <a:solidFill>
                  <a:srgbClr val="FFFFFF"/>
                </a:solidFill>
                <a:latin typeface="IBM Plex Sans"/>
                <a:ea typeface="IBM Plex Sans"/>
                <a:cs typeface="IBM Plex Sans"/>
                <a:sym typeface="IBM Plex Sans"/>
              </a:rPr>
              <a:t>draw attention to important word or phrases</a:t>
            </a:r>
            <a:r>
              <a:rPr lang="en-GB" sz="4800">
                <a:solidFill>
                  <a:srgbClr val="FFFFFF"/>
                </a:solidFill>
                <a:latin typeface="IBM Plex Sans"/>
                <a:ea typeface="IBM Plex Sans"/>
                <a:cs typeface="IBM Plex Sans"/>
                <a:sym typeface="IBM Plex Sans"/>
              </a:rPr>
              <a:t> using text formatting. Aim to keep the font size as large as possible for legibility.</a:t>
            </a:r>
            <a:endParaRPr sz="4800">
              <a:solidFill>
                <a:srgbClr val="FFFFFF"/>
              </a:solidFill>
              <a:latin typeface="IBM Plex Sans"/>
              <a:ea typeface="IBM Plex Sans"/>
              <a:cs typeface="IBM Plex Sans"/>
              <a:sym typeface="IBM Plex Sans"/>
            </a:endParaRPr>
          </a:p>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Use</a:t>
            </a:r>
            <a:r>
              <a:rPr b="1" lang="en-GB" sz="4800">
                <a:solidFill>
                  <a:srgbClr val="FFFFFF"/>
                </a:solidFill>
                <a:latin typeface="IBM Plex Sans"/>
                <a:ea typeface="IBM Plex Sans"/>
                <a:cs typeface="IBM Plex Sans"/>
                <a:sym typeface="IBM Plex Sans"/>
              </a:rPr>
              <a:t> Speaker notes</a:t>
            </a:r>
            <a:r>
              <a:rPr lang="en-GB" sz="4800">
                <a:solidFill>
                  <a:srgbClr val="FFFFFF"/>
                </a:solidFill>
                <a:latin typeface="IBM Plex Sans"/>
                <a:ea typeface="IBM Plex Sans"/>
                <a:cs typeface="IBM Plex Sans"/>
                <a:sym typeface="IBM Plex Sans"/>
              </a:rPr>
              <a:t> area to </a:t>
            </a:r>
            <a:r>
              <a:rPr b="1" lang="en-GB" sz="4800">
                <a:solidFill>
                  <a:srgbClr val="FFFFFF"/>
                </a:solidFill>
                <a:latin typeface="IBM Plex Sans"/>
                <a:ea typeface="IBM Plex Sans"/>
                <a:cs typeface="IBM Plex Sans"/>
                <a:sym typeface="IBM Plex Sans"/>
              </a:rPr>
              <a:t>remind yourself of what to say</a:t>
            </a:r>
            <a:r>
              <a:rPr lang="en-GB" sz="4800">
                <a:solidFill>
                  <a:srgbClr val="FFFFFF"/>
                </a:solidFill>
                <a:latin typeface="IBM Plex Sans"/>
                <a:ea typeface="IBM Plex Sans"/>
                <a:cs typeface="IBM Plex Sans"/>
                <a:sym typeface="IBM Plex Sans"/>
              </a:rPr>
              <a:t>.</a:t>
            </a:r>
            <a:endParaRPr sz="4800">
              <a:solidFill>
                <a:srgbClr val="FFFFFF"/>
              </a:solidFill>
              <a:latin typeface="IBM Plex Sans"/>
              <a:ea typeface="IBM Plex Sans"/>
              <a:cs typeface="IBM Plex Sans"/>
              <a:sym typeface="IBM Plex Sans"/>
            </a:endParaRPr>
          </a:p>
        </p:txBody>
      </p:sp>
      <p:sp>
        <p:nvSpPr>
          <p:cNvPr id="213" name="Google Shape;213;p10"/>
          <p:cNvSpPr txBox="1"/>
          <p:nvPr/>
        </p:nvSpPr>
        <p:spPr>
          <a:xfrm>
            <a:off x="6768000" y="-10174450"/>
            <a:ext cx="230430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
        <p:nvSpPr>
          <p:cNvPr id="214" name="Google Shape;214;p10"/>
          <p:cNvSpPr txBox="1"/>
          <p:nvPr/>
        </p:nvSpPr>
        <p:spPr>
          <a:xfrm>
            <a:off x="-10213925" y="426250"/>
            <a:ext cx="9685500" cy="2673900"/>
          </a:xfrm>
          <a:prstGeom prst="rect">
            <a:avLst/>
          </a:prstGeom>
          <a:solidFill>
            <a:schemeClr val="accent2"/>
          </a:solidFill>
          <a:ln>
            <a:noFill/>
          </a:ln>
        </p:spPr>
        <p:txBody>
          <a:bodyPr anchorCtr="0" anchor="t" bIns="270000" lIns="720000" spcFirstLastPara="1" rIns="360000" wrap="square" tIns="270000">
            <a:noAutofit/>
          </a:bodyPr>
          <a:lstStyle/>
          <a:p>
            <a:pPr indent="-533400" lvl="0" marL="457200" rtl="0" algn="l">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Slide Title – Keep it succinct</a:t>
            </a:r>
            <a:endParaRPr sz="4800">
              <a:solidFill>
                <a:srgbClr val="FFFFFF"/>
              </a:solidFill>
              <a:latin typeface="IBM Plex Sans"/>
              <a:ea typeface="IBM Plex Sans"/>
              <a:cs typeface="IBM Plex Sans"/>
              <a:sym typeface="IBM Plex Sans"/>
            </a:endParaRPr>
          </a:p>
          <a:p>
            <a:pPr indent="-533400" lvl="0" marL="457200" rtl="0" algn="r">
              <a:spcBef>
                <a:spcPts val="0"/>
              </a:spcBef>
              <a:spcAft>
                <a:spcPts val="0"/>
              </a:spcAft>
              <a:buClr>
                <a:srgbClr val="FFFFFF"/>
              </a:buClr>
              <a:buSzPts val="4800"/>
              <a:buFont typeface="IBM Plex Sans"/>
              <a:buAutoNum type="arabicPeriod"/>
            </a:pPr>
            <a:r>
              <a:rPr lang="en-GB" sz="4800">
                <a:solidFill>
                  <a:srgbClr val="FFFFFF"/>
                </a:solidFill>
                <a:latin typeface="IBM Plex Sans"/>
                <a:ea typeface="IBM Plex Sans"/>
                <a:cs typeface="IBM Plex Sans"/>
                <a:sym typeface="IBM Plex Sans"/>
              </a:rPr>
              <a:t>Subtitle for reference or short comment on title</a:t>
            </a:r>
            <a:endParaRPr sz="4800">
              <a:solidFill>
                <a:srgbClr val="FFFFFF"/>
              </a:solidFill>
              <a:latin typeface="IBM Plex Sans"/>
              <a:ea typeface="IBM Plex Sans"/>
              <a:cs typeface="IBM Plex Sans"/>
              <a:sym typeface="IBM Plex Sans"/>
            </a:endParaRPr>
          </a:p>
        </p:txBody>
      </p:sp>
      <p:sp>
        <p:nvSpPr>
          <p:cNvPr id="215" name="Google Shape;215;p10"/>
          <p:cNvSpPr txBox="1"/>
          <p:nvPr/>
        </p:nvSpPr>
        <p:spPr>
          <a:xfrm>
            <a:off x="-10214050" y="-1045350"/>
            <a:ext cx="9685500" cy="1568400"/>
          </a:xfrm>
          <a:prstGeom prst="rect">
            <a:avLst/>
          </a:prstGeom>
          <a:solidFill>
            <a:schemeClr val="accent1"/>
          </a:solidFill>
          <a:ln>
            <a:noFill/>
          </a:ln>
        </p:spPr>
        <p:txBody>
          <a:bodyPr anchorCtr="0" anchor="ctr" bIns="91425" lIns="360000" spcFirstLastPara="1" rIns="360000" wrap="square" tIns="91425">
            <a:noAutofit/>
          </a:bodyPr>
          <a:lstStyle/>
          <a:p>
            <a:pPr indent="0" lvl="0" marL="0" rtl="0" algn="l">
              <a:spcBef>
                <a:spcPts val="0"/>
              </a:spcBef>
              <a:spcAft>
                <a:spcPts val="0"/>
              </a:spcAft>
              <a:buNone/>
            </a:pPr>
            <a:r>
              <a:rPr b="1" lang="en-GB" sz="6000">
                <a:solidFill>
                  <a:srgbClr val="FFFFFF"/>
                </a:solidFill>
                <a:latin typeface="IBM Plex Sans"/>
                <a:ea typeface="IBM Plex Sans"/>
                <a:cs typeface="IBM Plex Sans"/>
                <a:sym typeface="IBM Plex Sans"/>
              </a:rPr>
              <a:t>USING THE TEMPLATE</a:t>
            </a:r>
            <a:endParaRPr b="1" sz="6000">
              <a:solidFill>
                <a:srgbClr val="FFFFFF"/>
              </a:solidFill>
              <a:latin typeface="IBM Plex Sans"/>
              <a:ea typeface="IBM Plex Sans"/>
              <a:cs typeface="IBM Plex Sans"/>
              <a:sym typeface="IBM Plex Sans"/>
            </a:endParaRPr>
          </a:p>
        </p:txBody>
      </p:sp>
    </p:spTree>
  </p:cSld>
  <p:clrMapOvr>
    <a:masterClrMapping/>
  </p:clrMapOvr>
  <p:extLst>
    <p:ext uri="{DCECCB84-F9BA-43D5-87BE-67443E8EF086}">
      <p15:sldGuideLst>
        <p15:guide id="1" pos="432">
          <p15:clr>
            <a:schemeClr val="accent4"/>
          </p15:clr>
        </p15:guide>
        <p15:guide id="2" orient="horz" pos="432">
          <p15:clr>
            <a:schemeClr val="accent4"/>
          </p15:clr>
        </p15:guide>
        <p15:guide id="3" pos="22609">
          <p15:clr>
            <a:schemeClr val="accent4"/>
          </p15:clr>
        </p15:guide>
        <p15:guide id="4" orient="horz" pos="12749">
          <p15:clr>
            <a:schemeClr val="accent4"/>
          </p15:clr>
        </p15:guide>
        <p15:guide id="5" orient="horz" pos="1420">
          <p15:clr>
            <a:schemeClr val="accent3"/>
          </p15:clr>
        </p15:guide>
        <p15:guide id="6" orient="horz" pos="2383">
          <p15:clr>
            <a:schemeClr val="accent3"/>
          </p15:clr>
        </p15:guide>
        <p15:guide id="7" orient="horz" pos="1953">
          <p15:clr>
            <a:schemeClr val="accent3"/>
          </p15:clr>
        </p15:guide>
        <p15:guide id="8" pos="1293">
          <p15:clr>
            <a:schemeClr val="accent3"/>
          </p15:clr>
        </p15:guide>
        <p15:guide id="9" pos="18779">
          <p15:clr>
            <a:schemeClr val="accent1"/>
          </p15:clr>
        </p15:guide>
        <p15:guide id="10" pos="4263">
          <p15:clr>
            <a:schemeClr val="accent1"/>
          </p15:clr>
        </p15:guide>
        <p15:guide id="11" orient="horz" pos="12318">
          <p15:clr>
            <a:schemeClr val="accent3"/>
          </p15:clr>
        </p15:guide>
        <p15:guide id="12" pos="21747">
          <p15:clr>
            <a:schemeClr val="accent3"/>
          </p15:clr>
        </p15:guide>
        <p15:guide id="13" orient="horz" pos="2814">
          <p15:clr>
            <a:schemeClr val="accent1"/>
          </p15:clr>
        </p15:guide>
        <p15:guide id="14" orient="horz" pos="11282">
          <p15:clr>
            <a:schemeClr val="accent1"/>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28"/>
          <p:cNvSpPr txBox="1"/>
          <p:nvPr>
            <p:ph idx="12" type="sldNum"/>
          </p:nvPr>
        </p:nvSpPr>
        <p:spPr>
          <a:xfrm>
            <a:off x="35316000" y="19699200"/>
            <a:ext cx="576000" cy="540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53585F"/>
              </a:buClr>
              <a:buFont typeface="Arial"/>
              <a:buNone/>
            </a:pPr>
            <a:fld id="{00000000-1234-1234-1234-123412341234}" type="slidenum">
              <a:rPr lang="en-GB">
                <a:solidFill>
                  <a:srgbClr val="FFFFFF"/>
                </a:solidFill>
              </a:rPr>
              <a:t>‹#›</a:t>
            </a:fld>
            <a:endParaRPr>
              <a:solidFill>
                <a:srgbClr val="FFFFFF"/>
              </a:solidFill>
            </a:endParaRPr>
          </a:p>
        </p:txBody>
      </p:sp>
      <p:sp>
        <p:nvSpPr>
          <p:cNvPr id="666" name="Google Shape;666;p28"/>
          <p:cNvSpPr txBox="1"/>
          <p:nvPr>
            <p:ph type="title"/>
          </p:nvPr>
        </p:nvSpPr>
        <p:spPr>
          <a:xfrm>
            <a:off x="4899775" y="10280075"/>
            <a:ext cx="29115000" cy="1733400"/>
          </a:xfrm>
          <a:prstGeom prst="rect">
            <a:avLst/>
          </a:prstGeom>
        </p:spPr>
        <p:txBody>
          <a:bodyPr anchorCtr="0" anchor="b" bIns="0" lIns="0" spcFirstLastPara="1" rIns="182850" wrap="square" tIns="182850">
            <a:noAutofit/>
          </a:bodyPr>
          <a:lstStyle/>
          <a:p>
            <a:pPr indent="0" lvl="0" marL="0" rtl="0" algn="ctr">
              <a:spcBef>
                <a:spcPts val="0"/>
              </a:spcBef>
              <a:spcAft>
                <a:spcPts val="0"/>
              </a:spcAft>
              <a:buNone/>
            </a:pPr>
            <a:r>
              <a:rPr lang="en-GB" sz="20000"/>
              <a:t>Large Traffic Data Compression </a:t>
            </a:r>
            <a:endParaRPr sz="20000"/>
          </a:p>
        </p:txBody>
      </p:sp>
      <p:sp>
        <p:nvSpPr>
          <p:cNvPr id="667" name="Google Shape;667;p28"/>
          <p:cNvSpPr txBox="1"/>
          <p:nvPr>
            <p:ph idx="1" type="subTitle"/>
          </p:nvPr>
        </p:nvSpPr>
        <p:spPr>
          <a:xfrm>
            <a:off x="1532700" y="13324375"/>
            <a:ext cx="32991300" cy="681000"/>
          </a:xfrm>
          <a:prstGeom prst="rect">
            <a:avLst/>
          </a:prstGeom>
        </p:spPr>
        <p:txBody>
          <a:bodyPr anchorCtr="0" anchor="t" bIns="182850" lIns="90000" spcFirstLastPara="1" rIns="182850" wrap="square" tIns="0">
            <a:noAutofit/>
          </a:bodyPr>
          <a:lstStyle/>
          <a:p>
            <a:pPr indent="0" lvl="0" marL="0" rtl="0" algn="ctr">
              <a:spcBef>
                <a:spcPts val="0"/>
              </a:spcBef>
              <a:spcAft>
                <a:spcPts val="0"/>
              </a:spcAft>
              <a:buClr>
                <a:schemeClr val="dk1"/>
              </a:buClr>
              <a:buSzPts val="1100"/>
              <a:buFont typeface="Arial"/>
              <a:buNone/>
            </a:pPr>
            <a:r>
              <a:rPr lang="en-GB" sz="10000"/>
              <a:t>Aman Sunesh, Seoyoon Jung, Damiane Kapanadze</a:t>
            </a:r>
            <a:endParaRPr sz="100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37"/>
          <p:cNvSpPr txBox="1"/>
          <p:nvPr>
            <p:ph idx="12" type="sldNum"/>
          </p:nvPr>
        </p:nvSpPr>
        <p:spPr>
          <a:xfrm>
            <a:off x="35316000" y="19699200"/>
            <a:ext cx="576000" cy="540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53585F"/>
              </a:buClr>
              <a:buFont typeface="Arial"/>
              <a:buNone/>
            </a:pPr>
            <a:fld id="{00000000-1234-1234-1234-123412341234}" type="slidenum">
              <a:rPr lang="en-GB"/>
              <a:t>‹#›</a:t>
            </a:fld>
            <a:endParaRPr/>
          </a:p>
        </p:txBody>
      </p:sp>
      <p:sp>
        <p:nvSpPr>
          <p:cNvPr id="754" name="Google Shape;754;p37"/>
          <p:cNvSpPr txBox="1"/>
          <p:nvPr>
            <p:ph type="title"/>
          </p:nvPr>
        </p:nvSpPr>
        <p:spPr>
          <a:xfrm>
            <a:off x="696125" y="685800"/>
            <a:ext cx="29115000" cy="1733400"/>
          </a:xfrm>
          <a:prstGeom prst="rect">
            <a:avLst/>
          </a:prstGeom>
        </p:spPr>
        <p:txBody>
          <a:bodyPr anchorCtr="0" anchor="b" bIns="0" lIns="0" spcFirstLastPara="1" rIns="182850" wrap="square" tIns="182850">
            <a:noAutofit/>
          </a:bodyPr>
          <a:lstStyle/>
          <a:p>
            <a:pPr indent="0" lvl="0" marL="0" rtl="0" algn="l">
              <a:spcBef>
                <a:spcPts val="0"/>
              </a:spcBef>
              <a:spcAft>
                <a:spcPts val="0"/>
              </a:spcAft>
              <a:buNone/>
            </a:pPr>
            <a:r>
              <a:rPr lang="en-GB"/>
              <a:t>Probability Distribution Matrix</a:t>
            </a:r>
            <a:endParaRPr/>
          </a:p>
        </p:txBody>
      </p:sp>
      <p:sp>
        <p:nvSpPr>
          <p:cNvPr id="755" name="Google Shape;755;p37"/>
          <p:cNvSpPr txBox="1"/>
          <p:nvPr>
            <p:ph idx="2" type="body"/>
          </p:nvPr>
        </p:nvSpPr>
        <p:spPr>
          <a:xfrm>
            <a:off x="685800" y="19699200"/>
            <a:ext cx="14050800" cy="5400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GB">
                <a:solidFill>
                  <a:schemeClr val="dk1"/>
                </a:solidFill>
              </a:rPr>
              <a:t>Aman Sunesh, Seoyoon Jung, Damiane Kapanadze</a:t>
            </a:r>
            <a:endParaRPr/>
          </a:p>
        </p:txBody>
      </p:sp>
      <p:sp>
        <p:nvSpPr>
          <p:cNvPr id="756" name="Google Shape;756;p37"/>
          <p:cNvSpPr txBox="1"/>
          <p:nvPr>
            <p:ph idx="3" type="body"/>
          </p:nvPr>
        </p:nvSpPr>
        <p:spPr>
          <a:xfrm>
            <a:off x="14736600" y="19699200"/>
            <a:ext cx="20579400" cy="540000"/>
          </a:xfrm>
          <a:prstGeom prst="rect">
            <a:avLst/>
          </a:prstGeom>
        </p:spPr>
        <p:txBody>
          <a:bodyPr anchorCtr="0" anchor="ctr" bIns="91425" lIns="91425" spcFirstLastPara="1" rIns="182875" wrap="square" tIns="91425">
            <a:noAutofit/>
          </a:bodyPr>
          <a:lstStyle/>
          <a:p>
            <a:pPr indent="0" lvl="0" marL="0" rtl="0" algn="r">
              <a:spcBef>
                <a:spcPts val="0"/>
              </a:spcBef>
              <a:spcAft>
                <a:spcPts val="0"/>
              </a:spcAft>
              <a:buNone/>
            </a:pPr>
            <a:r>
              <a:rPr lang="en-GB">
                <a:solidFill>
                  <a:schemeClr val="dk1"/>
                </a:solidFill>
                <a:latin typeface="Montserrat"/>
                <a:ea typeface="Montserrat"/>
                <a:cs typeface="Montserrat"/>
                <a:sym typeface="Montserrat"/>
              </a:rPr>
              <a:t>Introduction to Data Analysis  |  Fall 2024 |  </a:t>
            </a:r>
            <a:r>
              <a:rPr b="1" lang="en-GB">
                <a:solidFill>
                  <a:schemeClr val="dk1"/>
                </a:solidFill>
                <a:latin typeface="Montserrat"/>
                <a:ea typeface="Montserrat"/>
                <a:cs typeface="Montserrat"/>
                <a:sym typeface="Montserrat"/>
              </a:rPr>
              <a:t>Large Traffic Data Compression</a:t>
            </a:r>
            <a:endParaRPr/>
          </a:p>
        </p:txBody>
      </p:sp>
      <p:graphicFrame>
        <p:nvGraphicFramePr>
          <p:cNvPr id="757" name="Google Shape;757;p37"/>
          <p:cNvGraphicFramePr/>
          <p:nvPr/>
        </p:nvGraphicFramePr>
        <p:xfrm>
          <a:off x="696125" y="4929900"/>
          <a:ext cx="3000000" cy="3000000"/>
        </p:xfrm>
        <a:graphic>
          <a:graphicData uri="http://schemas.openxmlformats.org/drawingml/2006/table">
            <a:tbl>
              <a:tblPr>
                <a:noFill/>
                <a:tableStyleId>{0DCD1ADE-9FAA-4419-92BD-A24E9AF5559E}</a:tableStyleId>
              </a:tblPr>
              <a:tblGrid>
                <a:gridCol w="8638875"/>
                <a:gridCol w="8638875"/>
                <a:gridCol w="8638875"/>
                <a:gridCol w="8638875"/>
              </a:tblGrid>
              <a:tr h="910175">
                <a:tc>
                  <a:txBody>
                    <a:bodyPr/>
                    <a:lstStyle/>
                    <a:p>
                      <a:pPr indent="0" lvl="0" marL="0" rtl="0" algn="l">
                        <a:spcBef>
                          <a:spcPts val="0"/>
                        </a:spcBef>
                        <a:spcAft>
                          <a:spcPts val="0"/>
                        </a:spcAft>
                        <a:buNone/>
                      </a:pPr>
                      <a:r>
                        <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x-f2</a:t>
                      </a:r>
                      <a:endParaRPr b="1" sz="43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sz="4300">
                          <a:solidFill>
                            <a:schemeClr val="dk1"/>
                          </a:solidFill>
                        </a:rPr>
                        <a:t>x-f3</a:t>
                      </a:r>
                      <a:endParaRPr b="1" sz="4300">
                        <a:solidFill>
                          <a:schemeClr val="dk1"/>
                        </a:solidFill>
                      </a:endParaRPr>
                    </a:p>
                  </a:txBody>
                  <a:tcPr marT="91425" marB="91425" marR="91425" marL="91425">
                    <a:lnB cap="flat" cmpd="sng" w="9525">
                      <a:solidFill>
                        <a:srgbClr val="9E9E9E"/>
                      </a:solidFill>
                      <a:prstDash val="solid"/>
                      <a:round/>
                      <a:headEnd len="sm" w="sm" type="none"/>
                      <a:tailEnd len="sm" w="sm" type="none"/>
                    </a:lnB>
                  </a:tcPr>
                </a:tc>
              </a:tr>
              <a:tr h="910175">
                <a:tc>
                  <a:txBody>
                    <a:bodyPr/>
                    <a:lstStyle/>
                    <a:p>
                      <a:pPr indent="0" lvl="0" marL="0" rtl="0" algn="l">
                        <a:spcBef>
                          <a:spcPts val="0"/>
                        </a:spcBef>
                        <a:spcAft>
                          <a:spcPts val="0"/>
                        </a:spcAft>
                        <a:buNone/>
                      </a:pPr>
                      <a:r>
                        <a:rPr b="1" lang="en-GB" sz="4300">
                          <a:solidFill>
                            <a:schemeClr val="dk1"/>
                          </a:solidFill>
                        </a:rPr>
                        <a:t>ID1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0.5</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0.25</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0.25</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81300">
                <a:tc>
                  <a:txBody>
                    <a:bodyPr/>
                    <a:lstStyle/>
                    <a:p>
                      <a:pPr indent="0" lvl="0" marL="0" rtl="0" algn="l">
                        <a:spcBef>
                          <a:spcPts val="0"/>
                        </a:spcBef>
                        <a:spcAft>
                          <a:spcPts val="0"/>
                        </a:spcAft>
                        <a:buNone/>
                      </a:pPr>
                      <a:r>
                        <a:rPr b="1" lang="en-GB" sz="4300">
                          <a:solidFill>
                            <a:schemeClr val="dk1"/>
                          </a:solidFill>
                        </a:rPr>
                        <a:t>ID2</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0.5</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0.25</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0.25</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10175">
                <a:tc>
                  <a:txBody>
                    <a:bodyPr/>
                    <a:lstStyle/>
                    <a:p>
                      <a:pPr indent="0" lvl="0" marL="0" rtl="0" algn="l">
                        <a:spcBef>
                          <a:spcPts val="0"/>
                        </a:spcBef>
                        <a:spcAft>
                          <a:spcPts val="0"/>
                        </a:spcAft>
                        <a:buNone/>
                      </a:pPr>
                      <a:r>
                        <a:rPr b="1" lang="en-GB" sz="4300">
                          <a:solidFill>
                            <a:schemeClr val="dk1"/>
                          </a:solidFill>
                        </a:rPr>
                        <a:t>ID3</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0.5</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0.25</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0.25</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10175">
                <a:tc>
                  <a:txBody>
                    <a:bodyPr/>
                    <a:lstStyle/>
                    <a:p>
                      <a:pPr indent="0" lvl="0" marL="0" rtl="0" algn="l">
                        <a:spcBef>
                          <a:spcPts val="0"/>
                        </a:spcBef>
                        <a:spcAft>
                          <a:spcPts val="0"/>
                        </a:spcAft>
                        <a:buNone/>
                      </a:pPr>
                      <a:r>
                        <a:rPr b="1" lang="en-GB" sz="4300">
                          <a:solidFill>
                            <a:schemeClr val="dk1"/>
                          </a:solidFill>
                        </a:rPr>
                        <a:t>ID4</a:t>
                      </a:r>
                      <a:endParaRPr b="1" sz="43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4300">
                          <a:solidFill>
                            <a:schemeClr val="dk1"/>
                          </a:solidFill>
                        </a:rPr>
                        <a:t>0.5</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0.25</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0.25</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10175">
                <a:tc>
                  <a:txBody>
                    <a:bodyPr/>
                    <a:lstStyle/>
                    <a:p>
                      <a:pPr indent="0" lvl="0" marL="0" rtl="0" algn="l">
                        <a:spcBef>
                          <a:spcPts val="0"/>
                        </a:spcBef>
                        <a:spcAft>
                          <a:spcPts val="0"/>
                        </a:spcAft>
                        <a:buNone/>
                      </a:pPr>
                      <a:r>
                        <a:rPr b="1" lang="en-GB" sz="4300">
                          <a:solidFill>
                            <a:schemeClr val="dk1"/>
                          </a:solidFill>
                        </a:rPr>
                        <a:t>ID5</a:t>
                      </a:r>
                      <a:endParaRPr b="1" sz="43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4300">
                          <a:solidFill>
                            <a:schemeClr val="dk1"/>
                          </a:solidFill>
                        </a:rPr>
                        <a:t>0.5</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0.25</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0.25</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38"/>
          <p:cNvSpPr txBox="1"/>
          <p:nvPr>
            <p:ph idx="12" type="sldNum"/>
          </p:nvPr>
        </p:nvSpPr>
        <p:spPr>
          <a:xfrm>
            <a:off x="35316000" y="19699200"/>
            <a:ext cx="576000" cy="540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763" name="Google Shape;763;p38"/>
          <p:cNvSpPr txBox="1"/>
          <p:nvPr>
            <p:ph type="title"/>
          </p:nvPr>
        </p:nvSpPr>
        <p:spPr>
          <a:xfrm>
            <a:off x="696125" y="685800"/>
            <a:ext cx="29115000" cy="1733400"/>
          </a:xfrm>
          <a:prstGeom prst="rect">
            <a:avLst/>
          </a:prstGeom>
        </p:spPr>
        <p:txBody>
          <a:bodyPr anchorCtr="0" anchor="b" bIns="0" lIns="0" spcFirstLastPara="1" rIns="182850" wrap="square" tIns="182850">
            <a:noAutofit/>
          </a:bodyPr>
          <a:lstStyle/>
          <a:p>
            <a:pPr indent="0" lvl="0" marL="0" rtl="0" algn="l">
              <a:spcBef>
                <a:spcPts val="0"/>
              </a:spcBef>
              <a:spcAft>
                <a:spcPts val="0"/>
              </a:spcAft>
              <a:buNone/>
            </a:pPr>
            <a:r>
              <a:rPr lang="en-GB"/>
              <a:t>Time to Compress!</a:t>
            </a:r>
            <a:endParaRPr/>
          </a:p>
        </p:txBody>
      </p:sp>
      <p:sp>
        <p:nvSpPr>
          <p:cNvPr id="764" name="Google Shape;764;p38"/>
          <p:cNvSpPr txBox="1"/>
          <p:nvPr>
            <p:ph idx="2" type="body"/>
          </p:nvPr>
        </p:nvSpPr>
        <p:spPr>
          <a:xfrm>
            <a:off x="685800" y="19699200"/>
            <a:ext cx="14050800" cy="5400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GB">
                <a:solidFill>
                  <a:schemeClr val="dk1"/>
                </a:solidFill>
              </a:rPr>
              <a:t>Aman Sunesh, Seoyoon Jung, Damiane Kapanadze</a:t>
            </a:r>
            <a:endParaRPr/>
          </a:p>
        </p:txBody>
      </p:sp>
      <p:sp>
        <p:nvSpPr>
          <p:cNvPr id="765" name="Google Shape;765;p38"/>
          <p:cNvSpPr txBox="1"/>
          <p:nvPr>
            <p:ph idx="3" type="body"/>
          </p:nvPr>
        </p:nvSpPr>
        <p:spPr>
          <a:xfrm>
            <a:off x="14736600" y="19699200"/>
            <a:ext cx="20579400" cy="540000"/>
          </a:xfrm>
          <a:prstGeom prst="rect">
            <a:avLst/>
          </a:prstGeom>
        </p:spPr>
        <p:txBody>
          <a:bodyPr anchorCtr="0" anchor="ctr" bIns="91425" lIns="91425" spcFirstLastPara="1" rIns="182875" wrap="square" tIns="91425">
            <a:noAutofit/>
          </a:bodyPr>
          <a:lstStyle/>
          <a:p>
            <a:pPr indent="0" lvl="0" marL="0" rtl="0" algn="r">
              <a:spcBef>
                <a:spcPts val="0"/>
              </a:spcBef>
              <a:spcAft>
                <a:spcPts val="0"/>
              </a:spcAft>
              <a:buNone/>
            </a:pPr>
            <a:r>
              <a:rPr lang="en-GB">
                <a:solidFill>
                  <a:schemeClr val="dk1"/>
                </a:solidFill>
                <a:latin typeface="Montserrat"/>
                <a:ea typeface="Montserrat"/>
                <a:cs typeface="Montserrat"/>
                <a:sym typeface="Montserrat"/>
              </a:rPr>
              <a:t>Introduction to Data Analysis  |  Fall 2024 |  </a:t>
            </a:r>
            <a:r>
              <a:rPr b="1" lang="en-GB">
                <a:solidFill>
                  <a:schemeClr val="dk1"/>
                </a:solidFill>
                <a:latin typeface="Montserrat"/>
                <a:ea typeface="Montserrat"/>
                <a:cs typeface="Montserrat"/>
                <a:sym typeface="Montserrat"/>
              </a:rPr>
              <a:t>Large Traffic Data Compression</a:t>
            </a:r>
            <a:endParaRPr/>
          </a:p>
        </p:txBody>
      </p:sp>
      <p:graphicFrame>
        <p:nvGraphicFramePr>
          <p:cNvPr id="766" name="Google Shape;766;p38"/>
          <p:cNvGraphicFramePr/>
          <p:nvPr/>
        </p:nvGraphicFramePr>
        <p:xfrm>
          <a:off x="1010250" y="8343113"/>
          <a:ext cx="3000000" cy="3000000"/>
        </p:xfrm>
        <a:graphic>
          <a:graphicData uri="http://schemas.openxmlformats.org/drawingml/2006/table">
            <a:tbl>
              <a:tblPr>
                <a:noFill/>
                <a:tableStyleId>{0DCD1ADE-9FAA-4419-92BD-A24E9AF5559E}</a:tableStyleId>
              </a:tblPr>
              <a:tblGrid>
                <a:gridCol w="8638875"/>
                <a:gridCol w="8638875"/>
                <a:gridCol w="8638875"/>
                <a:gridCol w="8638875"/>
              </a:tblGrid>
              <a:tr h="910175">
                <a:tc>
                  <a:txBody>
                    <a:bodyPr/>
                    <a:lstStyle/>
                    <a:p>
                      <a:pPr indent="0" lvl="0" marL="0" rtl="0" algn="l">
                        <a:spcBef>
                          <a:spcPts val="0"/>
                        </a:spcBef>
                        <a:spcAft>
                          <a:spcPts val="0"/>
                        </a:spcAft>
                        <a:buNone/>
                      </a:pPr>
                      <a:r>
                        <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x-f2</a:t>
                      </a:r>
                      <a:endParaRPr b="1" sz="43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sz="4300">
                          <a:solidFill>
                            <a:schemeClr val="dk1"/>
                          </a:solidFill>
                        </a:rPr>
                        <a:t>x-f3</a:t>
                      </a:r>
                      <a:endParaRPr b="1" sz="4300">
                        <a:solidFill>
                          <a:schemeClr val="dk1"/>
                        </a:solidFill>
                      </a:endParaRPr>
                    </a:p>
                  </a:txBody>
                  <a:tcPr marT="91425" marB="91425" marR="91425" marL="91425">
                    <a:lnB cap="flat" cmpd="sng" w="9525">
                      <a:solidFill>
                        <a:srgbClr val="9E9E9E"/>
                      </a:solidFill>
                      <a:prstDash val="solid"/>
                      <a:round/>
                      <a:headEnd len="sm" w="sm" type="none"/>
                      <a:tailEnd len="sm" w="sm" type="none"/>
                    </a:lnB>
                  </a:tcPr>
                </a:tc>
              </a:tr>
              <a:tr h="910175">
                <a:tc>
                  <a:txBody>
                    <a:bodyPr/>
                    <a:lstStyle/>
                    <a:p>
                      <a:pPr indent="0" lvl="0" marL="0" rtl="0" algn="l">
                        <a:spcBef>
                          <a:spcPts val="0"/>
                        </a:spcBef>
                        <a:spcAft>
                          <a:spcPts val="0"/>
                        </a:spcAft>
                        <a:buNone/>
                      </a:pPr>
                      <a:r>
                        <a:rPr b="1" lang="en-GB" sz="4300">
                          <a:solidFill>
                            <a:schemeClr val="dk1"/>
                          </a:solidFill>
                        </a:rPr>
                        <a:t>ID1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0.3</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0.5</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81300">
                <a:tc>
                  <a:txBody>
                    <a:bodyPr/>
                    <a:lstStyle/>
                    <a:p>
                      <a:pPr indent="0" lvl="0" marL="0" rtl="0" algn="l">
                        <a:spcBef>
                          <a:spcPts val="0"/>
                        </a:spcBef>
                        <a:spcAft>
                          <a:spcPts val="0"/>
                        </a:spcAft>
                        <a:buNone/>
                      </a:pPr>
                      <a:r>
                        <a:rPr b="1" lang="en-GB" sz="4300">
                          <a:solidFill>
                            <a:schemeClr val="dk1"/>
                          </a:solidFill>
                        </a:rPr>
                        <a:t>ID2</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0.1</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0.5</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10175">
                <a:tc>
                  <a:txBody>
                    <a:bodyPr/>
                    <a:lstStyle/>
                    <a:p>
                      <a:pPr indent="0" lvl="0" marL="0" rtl="0" algn="l">
                        <a:spcBef>
                          <a:spcPts val="0"/>
                        </a:spcBef>
                        <a:spcAft>
                          <a:spcPts val="0"/>
                        </a:spcAft>
                        <a:buNone/>
                      </a:pPr>
                      <a:r>
                        <a:rPr b="1" lang="en-GB" sz="4300">
                          <a:solidFill>
                            <a:schemeClr val="dk1"/>
                          </a:solidFill>
                        </a:rPr>
                        <a:t>ID3</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0.6</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0.3</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0.1</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10175">
                <a:tc>
                  <a:txBody>
                    <a:bodyPr/>
                    <a:lstStyle/>
                    <a:p>
                      <a:pPr indent="0" lvl="0" marL="0" rtl="0" algn="l">
                        <a:spcBef>
                          <a:spcPts val="0"/>
                        </a:spcBef>
                        <a:spcAft>
                          <a:spcPts val="0"/>
                        </a:spcAft>
                        <a:buNone/>
                      </a:pPr>
                      <a:r>
                        <a:rPr b="1" lang="en-GB" sz="4300">
                          <a:solidFill>
                            <a:schemeClr val="dk1"/>
                          </a:solidFill>
                        </a:rPr>
                        <a:t>ID4</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0.2</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0.4</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10175">
                <a:tc>
                  <a:txBody>
                    <a:bodyPr/>
                    <a:lstStyle/>
                    <a:p>
                      <a:pPr indent="0" lvl="0" marL="0" rtl="0" algn="l">
                        <a:spcBef>
                          <a:spcPts val="0"/>
                        </a:spcBef>
                        <a:spcAft>
                          <a:spcPts val="0"/>
                        </a:spcAft>
                        <a:buNone/>
                      </a:pPr>
                      <a:r>
                        <a:rPr b="1" lang="en-GB" sz="4300">
                          <a:solidFill>
                            <a:schemeClr val="dk1"/>
                          </a:solidFill>
                        </a:rPr>
                        <a:t>ID5</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0.7</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0.1</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767" name="Google Shape;767;p38"/>
          <p:cNvSpPr txBox="1"/>
          <p:nvPr/>
        </p:nvSpPr>
        <p:spPr>
          <a:xfrm>
            <a:off x="1270000" y="4329525"/>
            <a:ext cx="190500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700"/>
              <a:t>We </a:t>
            </a:r>
            <a:r>
              <a:rPr lang="en-GB" sz="3700"/>
              <a:t>generate</a:t>
            </a:r>
            <a:r>
              <a:rPr lang="en-GB" sz="3700"/>
              <a:t> a matrix of same dimension with random values for each cell from 0 to 1</a:t>
            </a:r>
            <a:endParaRPr sz="3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39"/>
          <p:cNvSpPr txBox="1"/>
          <p:nvPr>
            <p:ph idx="12" type="sldNum"/>
          </p:nvPr>
        </p:nvSpPr>
        <p:spPr>
          <a:xfrm>
            <a:off x="35316000" y="19699200"/>
            <a:ext cx="576000" cy="540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773" name="Google Shape;773;p39"/>
          <p:cNvSpPr txBox="1"/>
          <p:nvPr>
            <p:ph type="title"/>
          </p:nvPr>
        </p:nvSpPr>
        <p:spPr>
          <a:xfrm>
            <a:off x="696125" y="144325"/>
            <a:ext cx="29115000" cy="3319200"/>
          </a:xfrm>
          <a:prstGeom prst="rect">
            <a:avLst/>
          </a:prstGeom>
        </p:spPr>
        <p:txBody>
          <a:bodyPr anchorCtr="0" anchor="b" bIns="0" lIns="0" spcFirstLastPara="1" rIns="182850" wrap="square" tIns="182850">
            <a:noAutofit/>
          </a:bodyPr>
          <a:lstStyle/>
          <a:p>
            <a:pPr indent="0" lvl="0" marL="0" rtl="0" algn="l">
              <a:spcBef>
                <a:spcPts val="0"/>
              </a:spcBef>
              <a:spcAft>
                <a:spcPts val="0"/>
              </a:spcAft>
              <a:buNone/>
            </a:pPr>
            <a:r>
              <a:rPr lang="en-GB"/>
              <a:t>Compare with Probability Distribution Matrix</a:t>
            </a:r>
            <a:endParaRPr/>
          </a:p>
          <a:p>
            <a:pPr indent="0" lvl="0" marL="0" rtl="0" algn="l">
              <a:spcBef>
                <a:spcPts val="0"/>
              </a:spcBef>
              <a:spcAft>
                <a:spcPts val="0"/>
              </a:spcAft>
              <a:buNone/>
            </a:pPr>
            <a:r>
              <a:t/>
            </a:r>
            <a:endParaRPr/>
          </a:p>
        </p:txBody>
      </p:sp>
      <p:sp>
        <p:nvSpPr>
          <p:cNvPr id="774" name="Google Shape;774;p39"/>
          <p:cNvSpPr txBox="1"/>
          <p:nvPr>
            <p:ph idx="2" type="body"/>
          </p:nvPr>
        </p:nvSpPr>
        <p:spPr>
          <a:xfrm>
            <a:off x="685800" y="19699200"/>
            <a:ext cx="14050800" cy="5400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GB">
                <a:solidFill>
                  <a:schemeClr val="dk1"/>
                </a:solidFill>
              </a:rPr>
              <a:t>Aman Sunesh, Seoyoon Jung, Damiane Kapanadze</a:t>
            </a:r>
            <a:endParaRPr/>
          </a:p>
        </p:txBody>
      </p:sp>
      <p:sp>
        <p:nvSpPr>
          <p:cNvPr id="775" name="Google Shape;775;p39"/>
          <p:cNvSpPr txBox="1"/>
          <p:nvPr>
            <p:ph idx="3" type="body"/>
          </p:nvPr>
        </p:nvSpPr>
        <p:spPr>
          <a:xfrm>
            <a:off x="14736600" y="19699200"/>
            <a:ext cx="20579400" cy="540000"/>
          </a:xfrm>
          <a:prstGeom prst="rect">
            <a:avLst/>
          </a:prstGeom>
        </p:spPr>
        <p:txBody>
          <a:bodyPr anchorCtr="0" anchor="ctr" bIns="91425" lIns="91425" spcFirstLastPara="1" rIns="182875" wrap="square" tIns="91425">
            <a:noAutofit/>
          </a:bodyPr>
          <a:lstStyle/>
          <a:p>
            <a:pPr indent="0" lvl="0" marL="0" rtl="0" algn="r">
              <a:spcBef>
                <a:spcPts val="0"/>
              </a:spcBef>
              <a:spcAft>
                <a:spcPts val="0"/>
              </a:spcAft>
              <a:buNone/>
            </a:pPr>
            <a:r>
              <a:rPr lang="en-GB">
                <a:solidFill>
                  <a:schemeClr val="dk1"/>
                </a:solidFill>
                <a:latin typeface="Montserrat"/>
                <a:ea typeface="Montserrat"/>
                <a:cs typeface="Montserrat"/>
                <a:sym typeface="Montserrat"/>
              </a:rPr>
              <a:t>Introduction to Data Analysis  |  Fall 2024 |  </a:t>
            </a:r>
            <a:r>
              <a:rPr b="1" lang="en-GB">
                <a:solidFill>
                  <a:schemeClr val="dk1"/>
                </a:solidFill>
                <a:latin typeface="Montserrat"/>
                <a:ea typeface="Montserrat"/>
                <a:cs typeface="Montserrat"/>
                <a:sym typeface="Montserrat"/>
              </a:rPr>
              <a:t>Large Traffic Data Compression</a:t>
            </a:r>
            <a:endParaRPr/>
          </a:p>
        </p:txBody>
      </p:sp>
      <p:graphicFrame>
        <p:nvGraphicFramePr>
          <p:cNvPr id="776" name="Google Shape;776;p39"/>
          <p:cNvGraphicFramePr/>
          <p:nvPr/>
        </p:nvGraphicFramePr>
        <p:xfrm>
          <a:off x="1010250" y="12990163"/>
          <a:ext cx="3000000" cy="3000000"/>
        </p:xfrm>
        <a:graphic>
          <a:graphicData uri="http://schemas.openxmlformats.org/drawingml/2006/table">
            <a:tbl>
              <a:tblPr>
                <a:noFill/>
                <a:tableStyleId>{0DCD1ADE-9FAA-4419-92BD-A24E9AF5559E}</a:tableStyleId>
              </a:tblPr>
              <a:tblGrid>
                <a:gridCol w="3890825"/>
                <a:gridCol w="3890825"/>
                <a:gridCol w="3890825"/>
                <a:gridCol w="3890825"/>
              </a:tblGrid>
              <a:tr h="910175">
                <a:tc>
                  <a:txBody>
                    <a:bodyPr/>
                    <a:lstStyle/>
                    <a:p>
                      <a:pPr indent="0" lvl="0" marL="0" rtl="0" algn="l">
                        <a:spcBef>
                          <a:spcPts val="0"/>
                        </a:spcBef>
                        <a:spcAft>
                          <a:spcPts val="0"/>
                        </a:spcAft>
                        <a:buNone/>
                      </a:pPr>
                      <a:r>
                        <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x-f2</a:t>
                      </a:r>
                      <a:endParaRPr b="1" sz="43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sz="4300">
                          <a:solidFill>
                            <a:schemeClr val="dk1"/>
                          </a:solidFill>
                        </a:rPr>
                        <a:t>x-f3</a:t>
                      </a:r>
                      <a:endParaRPr b="1" sz="4300">
                        <a:solidFill>
                          <a:schemeClr val="dk1"/>
                        </a:solidFill>
                      </a:endParaRPr>
                    </a:p>
                  </a:txBody>
                  <a:tcPr marT="91425" marB="91425" marR="91425" marL="91425">
                    <a:lnB cap="flat" cmpd="sng" w="9525">
                      <a:solidFill>
                        <a:srgbClr val="9E9E9E"/>
                      </a:solidFill>
                      <a:prstDash val="solid"/>
                      <a:round/>
                      <a:headEnd len="sm" w="sm" type="none"/>
                      <a:tailEnd len="sm" w="sm" type="none"/>
                    </a:lnB>
                  </a:tcPr>
                </a:tc>
              </a:tr>
              <a:tr h="910175">
                <a:tc>
                  <a:txBody>
                    <a:bodyPr/>
                    <a:lstStyle/>
                    <a:p>
                      <a:pPr indent="0" lvl="0" marL="0" rtl="0" algn="l">
                        <a:spcBef>
                          <a:spcPts val="0"/>
                        </a:spcBef>
                        <a:spcAft>
                          <a:spcPts val="0"/>
                        </a:spcAft>
                        <a:buNone/>
                      </a:pPr>
                      <a:r>
                        <a:rPr b="1" lang="en-GB" sz="4300">
                          <a:solidFill>
                            <a:schemeClr val="dk1"/>
                          </a:solidFill>
                        </a:rPr>
                        <a:t>ID1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0.3</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0.5</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81300">
                <a:tc>
                  <a:txBody>
                    <a:bodyPr/>
                    <a:lstStyle/>
                    <a:p>
                      <a:pPr indent="0" lvl="0" marL="0" rtl="0" algn="l">
                        <a:spcBef>
                          <a:spcPts val="0"/>
                        </a:spcBef>
                        <a:spcAft>
                          <a:spcPts val="0"/>
                        </a:spcAft>
                        <a:buNone/>
                      </a:pPr>
                      <a:r>
                        <a:rPr b="1" lang="en-GB" sz="4300">
                          <a:solidFill>
                            <a:schemeClr val="dk1"/>
                          </a:solidFill>
                        </a:rPr>
                        <a:t>ID2</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0.1</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0.5</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10175">
                <a:tc>
                  <a:txBody>
                    <a:bodyPr/>
                    <a:lstStyle/>
                    <a:p>
                      <a:pPr indent="0" lvl="0" marL="0" rtl="0" algn="l">
                        <a:spcBef>
                          <a:spcPts val="0"/>
                        </a:spcBef>
                        <a:spcAft>
                          <a:spcPts val="0"/>
                        </a:spcAft>
                        <a:buNone/>
                      </a:pPr>
                      <a:r>
                        <a:rPr b="1" lang="en-GB" sz="4300">
                          <a:solidFill>
                            <a:schemeClr val="dk1"/>
                          </a:solidFill>
                        </a:rPr>
                        <a:t>ID3</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0.6</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0.3</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0.1</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10175">
                <a:tc>
                  <a:txBody>
                    <a:bodyPr/>
                    <a:lstStyle/>
                    <a:p>
                      <a:pPr indent="0" lvl="0" marL="0" rtl="0" algn="l">
                        <a:spcBef>
                          <a:spcPts val="0"/>
                        </a:spcBef>
                        <a:spcAft>
                          <a:spcPts val="0"/>
                        </a:spcAft>
                        <a:buNone/>
                      </a:pPr>
                      <a:r>
                        <a:rPr b="1" lang="en-GB" sz="4300">
                          <a:solidFill>
                            <a:schemeClr val="dk1"/>
                          </a:solidFill>
                        </a:rPr>
                        <a:t>ID4</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0.2</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0.4</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10175">
                <a:tc>
                  <a:txBody>
                    <a:bodyPr/>
                    <a:lstStyle/>
                    <a:p>
                      <a:pPr indent="0" lvl="0" marL="0" rtl="0" algn="l">
                        <a:spcBef>
                          <a:spcPts val="0"/>
                        </a:spcBef>
                        <a:spcAft>
                          <a:spcPts val="0"/>
                        </a:spcAft>
                        <a:buNone/>
                      </a:pPr>
                      <a:r>
                        <a:rPr b="1" lang="en-GB" sz="4300">
                          <a:solidFill>
                            <a:schemeClr val="dk1"/>
                          </a:solidFill>
                        </a:rPr>
                        <a:t>ID5</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0.5</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0.1</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777" name="Google Shape;777;p39"/>
          <p:cNvSpPr txBox="1"/>
          <p:nvPr/>
        </p:nvSpPr>
        <p:spPr>
          <a:xfrm>
            <a:off x="1298850" y="3100150"/>
            <a:ext cx="19050000" cy="415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300">
                <a:solidFill>
                  <a:schemeClr val="dk1"/>
                </a:solidFill>
                <a:latin typeface="Montserrat"/>
                <a:ea typeface="Montserrat"/>
                <a:cs typeface="Montserrat"/>
                <a:sym typeface="Montserrat"/>
              </a:rPr>
              <a:t>If the </a:t>
            </a:r>
            <a:r>
              <a:rPr b="1" lang="en-GB" sz="4300">
                <a:solidFill>
                  <a:schemeClr val="dk1"/>
                </a:solidFill>
                <a:latin typeface="Montserrat"/>
                <a:ea typeface="Montserrat"/>
                <a:cs typeface="Montserrat"/>
                <a:sym typeface="Montserrat"/>
              </a:rPr>
              <a:t>random value</a:t>
            </a:r>
            <a:r>
              <a:rPr lang="en-GB" sz="4300">
                <a:solidFill>
                  <a:schemeClr val="dk1"/>
                </a:solidFill>
                <a:latin typeface="Montserrat"/>
                <a:ea typeface="Montserrat"/>
                <a:cs typeface="Montserrat"/>
                <a:sym typeface="Montserrat"/>
              </a:rPr>
              <a:t> is </a:t>
            </a:r>
            <a:r>
              <a:rPr b="1" lang="en-GB" sz="4300">
                <a:solidFill>
                  <a:schemeClr val="dk1"/>
                </a:solidFill>
                <a:latin typeface="Montserrat"/>
                <a:ea typeface="Montserrat"/>
                <a:cs typeface="Montserrat"/>
                <a:sym typeface="Montserrat"/>
              </a:rPr>
              <a:t>less than</a:t>
            </a:r>
            <a:r>
              <a:rPr lang="en-GB" sz="4300">
                <a:solidFill>
                  <a:schemeClr val="dk1"/>
                </a:solidFill>
                <a:latin typeface="Montserrat"/>
                <a:ea typeface="Montserrat"/>
                <a:cs typeface="Montserrat"/>
                <a:sym typeface="Montserrat"/>
              </a:rPr>
              <a:t> the </a:t>
            </a:r>
            <a:r>
              <a:rPr b="1" lang="en-GB" sz="4300">
                <a:solidFill>
                  <a:schemeClr val="dk1"/>
                </a:solidFill>
                <a:latin typeface="Montserrat"/>
                <a:ea typeface="Montserrat"/>
                <a:cs typeface="Montserrat"/>
                <a:sym typeface="Montserrat"/>
              </a:rPr>
              <a:t>probability</a:t>
            </a:r>
            <a:r>
              <a:rPr lang="en-GB" sz="4300">
                <a:solidFill>
                  <a:schemeClr val="dk1"/>
                </a:solidFill>
                <a:latin typeface="Montserrat"/>
                <a:ea typeface="Montserrat"/>
                <a:cs typeface="Montserrat"/>
                <a:sym typeface="Montserrat"/>
              </a:rPr>
              <a:t> (from the Probability Distribution Matrix), the data point is retained (1).</a:t>
            </a:r>
            <a:endParaRPr sz="43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43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4300">
                <a:solidFill>
                  <a:schemeClr val="dk1"/>
                </a:solidFill>
                <a:latin typeface="Montserrat"/>
                <a:ea typeface="Montserrat"/>
                <a:cs typeface="Montserrat"/>
                <a:sym typeface="Montserrat"/>
              </a:rPr>
              <a:t>If the </a:t>
            </a:r>
            <a:r>
              <a:rPr b="1" lang="en-GB" sz="4300">
                <a:solidFill>
                  <a:schemeClr val="dk1"/>
                </a:solidFill>
                <a:latin typeface="Montserrat"/>
                <a:ea typeface="Montserrat"/>
                <a:cs typeface="Montserrat"/>
                <a:sym typeface="Montserrat"/>
              </a:rPr>
              <a:t>random value</a:t>
            </a:r>
            <a:r>
              <a:rPr lang="en-GB" sz="4300">
                <a:solidFill>
                  <a:schemeClr val="dk1"/>
                </a:solidFill>
                <a:latin typeface="Montserrat"/>
                <a:ea typeface="Montserrat"/>
                <a:cs typeface="Montserrat"/>
                <a:sym typeface="Montserrat"/>
              </a:rPr>
              <a:t> is </a:t>
            </a:r>
            <a:r>
              <a:rPr b="1" lang="en-GB" sz="4300">
                <a:solidFill>
                  <a:schemeClr val="dk1"/>
                </a:solidFill>
                <a:latin typeface="Montserrat"/>
                <a:ea typeface="Montserrat"/>
                <a:cs typeface="Montserrat"/>
                <a:sym typeface="Montserrat"/>
              </a:rPr>
              <a:t>greater than or equal to</a:t>
            </a:r>
            <a:r>
              <a:rPr lang="en-GB" sz="4300">
                <a:solidFill>
                  <a:schemeClr val="dk1"/>
                </a:solidFill>
                <a:latin typeface="Montserrat"/>
                <a:ea typeface="Montserrat"/>
                <a:cs typeface="Montserrat"/>
                <a:sym typeface="Montserrat"/>
              </a:rPr>
              <a:t> the </a:t>
            </a:r>
            <a:r>
              <a:rPr b="1" lang="en-GB" sz="4300">
                <a:solidFill>
                  <a:schemeClr val="dk1"/>
                </a:solidFill>
                <a:latin typeface="Montserrat"/>
                <a:ea typeface="Montserrat"/>
                <a:cs typeface="Montserrat"/>
                <a:sym typeface="Montserrat"/>
              </a:rPr>
              <a:t>probability</a:t>
            </a:r>
            <a:r>
              <a:rPr lang="en-GB" sz="4300">
                <a:solidFill>
                  <a:schemeClr val="dk1"/>
                </a:solidFill>
                <a:latin typeface="Montserrat"/>
                <a:ea typeface="Montserrat"/>
                <a:cs typeface="Montserrat"/>
                <a:sym typeface="Montserrat"/>
              </a:rPr>
              <a:t>, the data point is not retained (0).</a:t>
            </a:r>
            <a:endParaRPr sz="43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4300"/>
          </a:p>
        </p:txBody>
      </p:sp>
      <p:graphicFrame>
        <p:nvGraphicFramePr>
          <p:cNvPr id="778" name="Google Shape;778;p39"/>
          <p:cNvGraphicFramePr/>
          <p:nvPr/>
        </p:nvGraphicFramePr>
        <p:xfrm>
          <a:off x="894775" y="6981213"/>
          <a:ext cx="3000000" cy="3000000"/>
        </p:xfrm>
        <a:graphic>
          <a:graphicData uri="http://schemas.openxmlformats.org/drawingml/2006/table">
            <a:tbl>
              <a:tblPr>
                <a:noFill/>
                <a:tableStyleId>{0DCD1ADE-9FAA-4419-92BD-A24E9AF5559E}</a:tableStyleId>
              </a:tblPr>
              <a:tblGrid>
                <a:gridCol w="3890825"/>
                <a:gridCol w="3890825"/>
                <a:gridCol w="3890825"/>
                <a:gridCol w="3890825"/>
              </a:tblGrid>
              <a:tr h="849400">
                <a:tc>
                  <a:txBody>
                    <a:bodyPr/>
                    <a:lstStyle/>
                    <a:p>
                      <a:pPr indent="0" lvl="0" marL="0" rtl="0" algn="l">
                        <a:spcBef>
                          <a:spcPts val="0"/>
                        </a:spcBef>
                        <a:spcAft>
                          <a:spcPts val="0"/>
                        </a:spcAft>
                        <a:buNone/>
                      </a:pPr>
                      <a:r>
                        <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x-f2</a:t>
                      </a:r>
                      <a:endParaRPr b="1" sz="43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sz="4300">
                          <a:solidFill>
                            <a:schemeClr val="dk1"/>
                          </a:solidFill>
                        </a:rPr>
                        <a:t>x-f3</a:t>
                      </a:r>
                      <a:endParaRPr b="1" sz="4300">
                        <a:solidFill>
                          <a:schemeClr val="dk1"/>
                        </a:solidFill>
                      </a:endParaRPr>
                    </a:p>
                  </a:txBody>
                  <a:tcPr marT="91425" marB="91425" marR="91425" marL="91425">
                    <a:lnB cap="flat" cmpd="sng" w="9525">
                      <a:solidFill>
                        <a:srgbClr val="9E9E9E"/>
                      </a:solidFill>
                      <a:prstDash val="solid"/>
                      <a:round/>
                      <a:headEnd len="sm" w="sm" type="none"/>
                      <a:tailEnd len="sm" w="sm" type="none"/>
                    </a:lnB>
                  </a:tcPr>
                </a:tc>
              </a:tr>
              <a:tr h="922400">
                <a:tc>
                  <a:txBody>
                    <a:bodyPr/>
                    <a:lstStyle/>
                    <a:p>
                      <a:pPr indent="0" lvl="0" marL="0" rtl="0" algn="l">
                        <a:spcBef>
                          <a:spcPts val="0"/>
                        </a:spcBef>
                        <a:spcAft>
                          <a:spcPts val="0"/>
                        </a:spcAft>
                        <a:buNone/>
                      </a:pPr>
                      <a:r>
                        <a:rPr b="1" lang="en-GB" sz="4300">
                          <a:solidFill>
                            <a:schemeClr val="dk1"/>
                          </a:solidFill>
                        </a:rPr>
                        <a:t>ID1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0.7</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0.1</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0.2</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93150">
                <a:tc>
                  <a:txBody>
                    <a:bodyPr/>
                    <a:lstStyle/>
                    <a:p>
                      <a:pPr indent="0" lvl="0" marL="0" rtl="0" algn="l">
                        <a:spcBef>
                          <a:spcPts val="0"/>
                        </a:spcBef>
                        <a:spcAft>
                          <a:spcPts val="0"/>
                        </a:spcAft>
                        <a:buNone/>
                      </a:pPr>
                      <a:r>
                        <a:rPr b="1" lang="en-GB" sz="4300">
                          <a:solidFill>
                            <a:schemeClr val="dk1"/>
                          </a:solidFill>
                        </a:rPr>
                        <a:t>ID2</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0.7</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0.1</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0.2</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22400">
                <a:tc>
                  <a:txBody>
                    <a:bodyPr/>
                    <a:lstStyle/>
                    <a:p>
                      <a:pPr indent="0" lvl="0" marL="0" rtl="0" algn="l">
                        <a:spcBef>
                          <a:spcPts val="0"/>
                        </a:spcBef>
                        <a:spcAft>
                          <a:spcPts val="0"/>
                        </a:spcAft>
                        <a:buNone/>
                      </a:pPr>
                      <a:r>
                        <a:rPr b="1" lang="en-GB" sz="4300">
                          <a:solidFill>
                            <a:schemeClr val="dk1"/>
                          </a:solidFill>
                        </a:rPr>
                        <a:t>ID3</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0.7</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0.1</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0.2</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22400">
                <a:tc>
                  <a:txBody>
                    <a:bodyPr/>
                    <a:lstStyle/>
                    <a:p>
                      <a:pPr indent="0" lvl="0" marL="0" rtl="0" algn="l">
                        <a:spcBef>
                          <a:spcPts val="0"/>
                        </a:spcBef>
                        <a:spcAft>
                          <a:spcPts val="0"/>
                        </a:spcAft>
                        <a:buNone/>
                      </a:pPr>
                      <a:r>
                        <a:rPr b="1" lang="en-GB" sz="4300">
                          <a:solidFill>
                            <a:schemeClr val="dk1"/>
                          </a:solidFill>
                        </a:rPr>
                        <a:t>ID4</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0.7</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0.1</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0.2</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22400">
                <a:tc>
                  <a:txBody>
                    <a:bodyPr/>
                    <a:lstStyle/>
                    <a:p>
                      <a:pPr indent="0" lvl="0" marL="0" rtl="0" algn="l">
                        <a:spcBef>
                          <a:spcPts val="0"/>
                        </a:spcBef>
                        <a:spcAft>
                          <a:spcPts val="0"/>
                        </a:spcAft>
                        <a:buNone/>
                      </a:pPr>
                      <a:r>
                        <a:rPr b="1" lang="en-GB" sz="4300">
                          <a:solidFill>
                            <a:schemeClr val="dk1"/>
                          </a:solidFill>
                        </a:rPr>
                        <a:t>ID5</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0.7</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0.1</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0.2</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779" name="Google Shape;779;p39"/>
          <p:cNvSpPr/>
          <p:nvPr/>
        </p:nvSpPr>
        <p:spPr>
          <a:xfrm>
            <a:off x="17065275" y="11989625"/>
            <a:ext cx="3608100" cy="138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780" name="Google Shape;780;p39"/>
          <p:cNvGraphicFramePr/>
          <p:nvPr/>
        </p:nvGraphicFramePr>
        <p:xfrm>
          <a:off x="21280575" y="8865275"/>
          <a:ext cx="3000000" cy="3000000"/>
        </p:xfrm>
        <a:graphic>
          <a:graphicData uri="http://schemas.openxmlformats.org/drawingml/2006/table">
            <a:tbl>
              <a:tblPr>
                <a:noFill/>
                <a:tableStyleId>{0DCD1ADE-9FAA-4419-92BD-A24E9AF5559E}</a:tableStyleId>
              </a:tblPr>
              <a:tblGrid>
                <a:gridCol w="3652850"/>
                <a:gridCol w="3652850"/>
                <a:gridCol w="3652850"/>
                <a:gridCol w="3652850"/>
              </a:tblGrid>
              <a:tr h="849400">
                <a:tc>
                  <a:txBody>
                    <a:bodyPr/>
                    <a:lstStyle/>
                    <a:p>
                      <a:pPr indent="0" lvl="0" marL="0" rtl="0" algn="l">
                        <a:spcBef>
                          <a:spcPts val="0"/>
                        </a:spcBef>
                        <a:spcAft>
                          <a:spcPts val="0"/>
                        </a:spcAft>
                        <a:buNone/>
                      </a:pPr>
                      <a:r>
                        <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x-f2</a:t>
                      </a:r>
                      <a:endParaRPr b="1" sz="43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sz="4300">
                          <a:solidFill>
                            <a:schemeClr val="dk1"/>
                          </a:solidFill>
                        </a:rPr>
                        <a:t>x-f3</a:t>
                      </a:r>
                      <a:endParaRPr b="1" sz="4300">
                        <a:solidFill>
                          <a:schemeClr val="dk1"/>
                        </a:solidFill>
                      </a:endParaRPr>
                    </a:p>
                  </a:txBody>
                  <a:tcPr marT="91425" marB="91425" marR="91425" marL="91425">
                    <a:lnB cap="flat" cmpd="sng" w="9525">
                      <a:solidFill>
                        <a:srgbClr val="9E9E9E"/>
                      </a:solidFill>
                      <a:prstDash val="solid"/>
                      <a:round/>
                      <a:headEnd len="sm" w="sm" type="none"/>
                      <a:tailEnd len="sm" w="sm" type="none"/>
                    </a:lnB>
                  </a:tcPr>
                </a:tc>
              </a:tr>
              <a:tr h="922400">
                <a:tc>
                  <a:txBody>
                    <a:bodyPr/>
                    <a:lstStyle/>
                    <a:p>
                      <a:pPr indent="0" lvl="0" marL="0" rtl="0" algn="l">
                        <a:spcBef>
                          <a:spcPts val="0"/>
                        </a:spcBef>
                        <a:spcAft>
                          <a:spcPts val="0"/>
                        </a:spcAft>
                        <a:buNone/>
                      </a:pPr>
                      <a:r>
                        <a:rPr b="1" lang="en-GB" sz="4300">
                          <a:solidFill>
                            <a:schemeClr val="dk1"/>
                          </a:solidFill>
                        </a:rPr>
                        <a:t>ID1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93150">
                <a:tc>
                  <a:txBody>
                    <a:bodyPr/>
                    <a:lstStyle/>
                    <a:p>
                      <a:pPr indent="0" lvl="0" marL="0" rtl="0" algn="l">
                        <a:spcBef>
                          <a:spcPts val="0"/>
                        </a:spcBef>
                        <a:spcAft>
                          <a:spcPts val="0"/>
                        </a:spcAft>
                        <a:buNone/>
                      </a:pPr>
                      <a:r>
                        <a:rPr b="1" lang="en-GB" sz="4300">
                          <a:solidFill>
                            <a:schemeClr val="dk1"/>
                          </a:solidFill>
                        </a:rPr>
                        <a:t>ID2</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22400">
                <a:tc>
                  <a:txBody>
                    <a:bodyPr/>
                    <a:lstStyle/>
                    <a:p>
                      <a:pPr indent="0" lvl="0" marL="0" rtl="0" algn="l">
                        <a:spcBef>
                          <a:spcPts val="0"/>
                        </a:spcBef>
                        <a:spcAft>
                          <a:spcPts val="0"/>
                        </a:spcAft>
                        <a:buNone/>
                      </a:pPr>
                      <a:r>
                        <a:rPr b="1" lang="en-GB" sz="4300">
                          <a:solidFill>
                            <a:schemeClr val="dk1"/>
                          </a:solidFill>
                        </a:rPr>
                        <a:t>ID3</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1</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22400">
                <a:tc>
                  <a:txBody>
                    <a:bodyPr/>
                    <a:lstStyle/>
                    <a:p>
                      <a:pPr indent="0" lvl="0" marL="0" rtl="0" algn="l">
                        <a:spcBef>
                          <a:spcPts val="0"/>
                        </a:spcBef>
                        <a:spcAft>
                          <a:spcPts val="0"/>
                        </a:spcAft>
                        <a:buNone/>
                      </a:pPr>
                      <a:r>
                        <a:rPr b="1" lang="en-GB" sz="4300">
                          <a:solidFill>
                            <a:schemeClr val="dk1"/>
                          </a:solidFill>
                        </a:rPr>
                        <a:t>ID4</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22400">
                <a:tc>
                  <a:txBody>
                    <a:bodyPr/>
                    <a:lstStyle/>
                    <a:p>
                      <a:pPr indent="0" lvl="0" marL="0" rtl="0" algn="l">
                        <a:spcBef>
                          <a:spcPts val="0"/>
                        </a:spcBef>
                        <a:spcAft>
                          <a:spcPts val="0"/>
                        </a:spcAft>
                        <a:buNone/>
                      </a:pPr>
                      <a:r>
                        <a:rPr b="1" lang="en-GB" sz="4300">
                          <a:solidFill>
                            <a:schemeClr val="dk1"/>
                          </a:solidFill>
                        </a:rPr>
                        <a:t>ID5</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781" name="Google Shape;781;p39"/>
          <p:cNvSpPr txBox="1"/>
          <p:nvPr/>
        </p:nvSpPr>
        <p:spPr>
          <a:xfrm>
            <a:off x="26079000" y="14810525"/>
            <a:ext cx="190500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300">
                <a:solidFill>
                  <a:schemeClr val="dk1"/>
                </a:solidFill>
                <a:latin typeface="Montserrat"/>
                <a:ea typeface="Montserrat"/>
                <a:cs typeface="Montserrat"/>
                <a:sym typeface="Montserrat"/>
              </a:rPr>
              <a:t>Omega Matrix</a:t>
            </a:r>
            <a:endParaRPr b="1" sz="4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40"/>
          <p:cNvSpPr txBox="1"/>
          <p:nvPr>
            <p:ph idx="12" type="sldNum"/>
          </p:nvPr>
        </p:nvSpPr>
        <p:spPr>
          <a:xfrm>
            <a:off x="35316000" y="19699200"/>
            <a:ext cx="576000" cy="540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53585F"/>
              </a:buClr>
              <a:buFont typeface="Arial"/>
              <a:buNone/>
            </a:pPr>
            <a:fld id="{00000000-1234-1234-1234-123412341234}" type="slidenum">
              <a:rPr lang="en-GB"/>
              <a:t>‹#›</a:t>
            </a:fld>
            <a:endParaRPr/>
          </a:p>
        </p:txBody>
      </p:sp>
      <p:sp>
        <p:nvSpPr>
          <p:cNvPr id="787" name="Google Shape;787;p40"/>
          <p:cNvSpPr txBox="1"/>
          <p:nvPr>
            <p:ph type="title"/>
          </p:nvPr>
        </p:nvSpPr>
        <p:spPr>
          <a:xfrm>
            <a:off x="696125" y="685800"/>
            <a:ext cx="29115000" cy="1733400"/>
          </a:xfrm>
          <a:prstGeom prst="rect">
            <a:avLst/>
          </a:prstGeom>
        </p:spPr>
        <p:txBody>
          <a:bodyPr anchorCtr="0" anchor="b" bIns="0" lIns="0" spcFirstLastPara="1" rIns="182850" wrap="square" tIns="182850">
            <a:noAutofit/>
          </a:bodyPr>
          <a:lstStyle/>
          <a:p>
            <a:pPr indent="0" lvl="0" marL="0" rtl="0" algn="l">
              <a:spcBef>
                <a:spcPts val="0"/>
              </a:spcBef>
              <a:spcAft>
                <a:spcPts val="0"/>
              </a:spcAft>
              <a:buNone/>
            </a:pPr>
            <a:r>
              <a:rPr lang="en-GB"/>
              <a:t>Finding Compressed Matrix R </a:t>
            </a:r>
            <a:endParaRPr/>
          </a:p>
        </p:txBody>
      </p:sp>
      <p:sp>
        <p:nvSpPr>
          <p:cNvPr id="788" name="Google Shape;788;p40"/>
          <p:cNvSpPr txBox="1"/>
          <p:nvPr>
            <p:ph idx="1" type="subTitle"/>
          </p:nvPr>
        </p:nvSpPr>
        <p:spPr>
          <a:xfrm>
            <a:off x="696125" y="3391056"/>
            <a:ext cx="29115000" cy="2153100"/>
          </a:xfrm>
          <a:prstGeom prst="rect">
            <a:avLst/>
          </a:prstGeom>
        </p:spPr>
        <p:txBody>
          <a:bodyPr anchorCtr="0" anchor="t" bIns="182850" lIns="90000" spcFirstLastPara="1" rIns="182850" wrap="square" tIns="0">
            <a:noAutofit/>
          </a:bodyPr>
          <a:lstStyle/>
          <a:p>
            <a:pPr indent="0" lvl="0" marL="0" rtl="0" algn="l">
              <a:spcBef>
                <a:spcPts val="0"/>
              </a:spcBef>
              <a:spcAft>
                <a:spcPts val="0"/>
              </a:spcAft>
              <a:buNone/>
            </a:pPr>
            <a:r>
              <a:rPr lang="en-GB" sz="5200"/>
              <a:t>R = Omega * X_true</a:t>
            </a:r>
            <a:endParaRPr sz="5200"/>
          </a:p>
        </p:txBody>
      </p:sp>
      <p:sp>
        <p:nvSpPr>
          <p:cNvPr id="789" name="Google Shape;789;p40"/>
          <p:cNvSpPr txBox="1"/>
          <p:nvPr>
            <p:ph idx="2" type="body"/>
          </p:nvPr>
        </p:nvSpPr>
        <p:spPr>
          <a:xfrm>
            <a:off x="685800" y="19699200"/>
            <a:ext cx="14050800" cy="5400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GB">
                <a:solidFill>
                  <a:schemeClr val="dk1"/>
                </a:solidFill>
              </a:rPr>
              <a:t>Aman Sunesh, Seoyoon Jung, Damiane Kapanadze</a:t>
            </a:r>
            <a:endParaRPr/>
          </a:p>
        </p:txBody>
      </p:sp>
      <p:sp>
        <p:nvSpPr>
          <p:cNvPr id="790" name="Google Shape;790;p40"/>
          <p:cNvSpPr txBox="1"/>
          <p:nvPr>
            <p:ph idx="3" type="body"/>
          </p:nvPr>
        </p:nvSpPr>
        <p:spPr>
          <a:xfrm>
            <a:off x="14736600" y="19699200"/>
            <a:ext cx="20579400" cy="540000"/>
          </a:xfrm>
          <a:prstGeom prst="rect">
            <a:avLst/>
          </a:prstGeom>
        </p:spPr>
        <p:txBody>
          <a:bodyPr anchorCtr="0" anchor="ctr" bIns="91425" lIns="91425" spcFirstLastPara="1" rIns="182875" wrap="square" tIns="91425">
            <a:noAutofit/>
          </a:bodyPr>
          <a:lstStyle/>
          <a:p>
            <a:pPr indent="0" lvl="0" marL="0" rtl="0" algn="r">
              <a:spcBef>
                <a:spcPts val="0"/>
              </a:spcBef>
              <a:spcAft>
                <a:spcPts val="0"/>
              </a:spcAft>
              <a:buNone/>
            </a:pPr>
            <a:r>
              <a:rPr lang="en-GB">
                <a:solidFill>
                  <a:schemeClr val="dk1"/>
                </a:solidFill>
                <a:latin typeface="Montserrat"/>
                <a:ea typeface="Montserrat"/>
                <a:cs typeface="Montserrat"/>
                <a:sym typeface="Montserrat"/>
              </a:rPr>
              <a:t>Introduction to Data Analysis  |  Fall 2024 |  </a:t>
            </a:r>
            <a:r>
              <a:rPr b="1" lang="en-GB">
                <a:solidFill>
                  <a:schemeClr val="dk1"/>
                </a:solidFill>
                <a:latin typeface="Montserrat"/>
                <a:ea typeface="Montserrat"/>
                <a:cs typeface="Montserrat"/>
                <a:sym typeface="Montserrat"/>
              </a:rPr>
              <a:t>Large Traffic Data Compression</a:t>
            </a:r>
            <a:endParaRPr/>
          </a:p>
        </p:txBody>
      </p:sp>
      <p:graphicFrame>
        <p:nvGraphicFramePr>
          <p:cNvPr id="791" name="Google Shape;791;p40"/>
          <p:cNvGraphicFramePr/>
          <p:nvPr/>
        </p:nvGraphicFramePr>
        <p:xfrm>
          <a:off x="527625" y="7570925"/>
          <a:ext cx="3000000" cy="3000000"/>
        </p:xfrm>
        <a:graphic>
          <a:graphicData uri="http://schemas.openxmlformats.org/drawingml/2006/table">
            <a:tbl>
              <a:tblPr>
                <a:noFill/>
                <a:tableStyleId>{0DCD1ADE-9FAA-4419-92BD-A24E9AF5559E}</a:tableStyleId>
              </a:tblPr>
              <a:tblGrid>
                <a:gridCol w="2642650"/>
                <a:gridCol w="2642650"/>
                <a:gridCol w="2642650"/>
                <a:gridCol w="2642650"/>
              </a:tblGrid>
              <a:tr h="845125">
                <a:tc>
                  <a:txBody>
                    <a:bodyPr/>
                    <a:lstStyle/>
                    <a:p>
                      <a:pPr indent="0" lvl="0" marL="0" rtl="0" algn="l">
                        <a:spcBef>
                          <a:spcPts val="0"/>
                        </a:spcBef>
                        <a:spcAft>
                          <a:spcPts val="0"/>
                        </a:spcAft>
                        <a:buNone/>
                      </a:pPr>
                      <a:r>
                        <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x-f2</a:t>
                      </a:r>
                      <a:endParaRPr b="1" sz="43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sz="4300">
                          <a:solidFill>
                            <a:schemeClr val="dk1"/>
                          </a:solidFill>
                        </a:rPr>
                        <a:t>x-f3</a:t>
                      </a:r>
                      <a:endParaRPr b="1" sz="4300">
                        <a:solidFill>
                          <a:schemeClr val="dk1"/>
                        </a:solidFill>
                      </a:endParaRPr>
                    </a:p>
                  </a:txBody>
                  <a:tcPr marT="91425" marB="91425" marR="91425" marL="91425">
                    <a:lnB cap="flat" cmpd="sng" w="9525">
                      <a:solidFill>
                        <a:srgbClr val="9E9E9E"/>
                      </a:solidFill>
                      <a:prstDash val="solid"/>
                      <a:round/>
                      <a:headEnd len="sm" w="sm" type="none"/>
                      <a:tailEnd len="sm" w="sm" type="none"/>
                    </a:lnB>
                  </a:tcPr>
                </a:tc>
              </a:tr>
              <a:tr h="917775">
                <a:tc>
                  <a:txBody>
                    <a:bodyPr/>
                    <a:lstStyle/>
                    <a:p>
                      <a:pPr indent="0" lvl="0" marL="0" rtl="0" algn="l">
                        <a:spcBef>
                          <a:spcPts val="0"/>
                        </a:spcBef>
                        <a:spcAft>
                          <a:spcPts val="0"/>
                        </a:spcAft>
                        <a:buNone/>
                      </a:pPr>
                      <a:r>
                        <a:rPr b="1" lang="en-GB" sz="4300">
                          <a:solidFill>
                            <a:schemeClr val="dk1"/>
                          </a:solidFill>
                        </a:rPr>
                        <a:t>ID1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88675">
                <a:tc>
                  <a:txBody>
                    <a:bodyPr/>
                    <a:lstStyle/>
                    <a:p>
                      <a:pPr indent="0" lvl="0" marL="0" rtl="0" algn="l">
                        <a:spcBef>
                          <a:spcPts val="0"/>
                        </a:spcBef>
                        <a:spcAft>
                          <a:spcPts val="0"/>
                        </a:spcAft>
                        <a:buNone/>
                      </a:pPr>
                      <a:r>
                        <a:rPr b="1" lang="en-GB" sz="4300">
                          <a:solidFill>
                            <a:schemeClr val="dk1"/>
                          </a:solidFill>
                        </a:rPr>
                        <a:t>ID2</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1</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17775">
                <a:tc>
                  <a:txBody>
                    <a:bodyPr/>
                    <a:lstStyle/>
                    <a:p>
                      <a:pPr indent="0" lvl="0" marL="0" rtl="0" algn="l">
                        <a:spcBef>
                          <a:spcPts val="0"/>
                        </a:spcBef>
                        <a:spcAft>
                          <a:spcPts val="0"/>
                        </a:spcAft>
                        <a:buNone/>
                      </a:pPr>
                      <a:r>
                        <a:rPr b="1" lang="en-GB" sz="4300">
                          <a:solidFill>
                            <a:schemeClr val="dk1"/>
                          </a:solidFill>
                        </a:rPr>
                        <a:t>ID3</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1</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17775">
                <a:tc>
                  <a:txBody>
                    <a:bodyPr/>
                    <a:lstStyle/>
                    <a:p>
                      <a:pPr indent="0" lvl="0" marL="0" rtl="0" algn="l">
                        <a:spcBef>
                          <a:spcPts val="0"/>
                        </a:spcBef>
                        <a:spcAft>
                          <a:spcPts val="0"/>
                        </a:spcAft>
                        <a:buNone/>
                      </a:pPr>
                      <a:r>
                        <a:rPr b="1" lang="en-GB" sz="4300">
                          <a:solidFill>
                            <a:schemeClr val="dk1"/>
                          </a:solidFill>
                        </a:rPr>
                        <a:t>ID4</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17775">
                <a:tc>
                  <a:txBody>
                    <a:bodyPr/>
                    <a:lstStyle/>
                    <a:p>
                      <a:pPr indent="0" lvl="0" marL="0" rtl="0" algn="l">
                        <a:spcBef>
                          <a:spcPts val="0"/>
                        </a:spcBef>
                        <a:spcAft>
                          <a:spcPts val="0"/>
                        </a:spcAft>
                        <a:buNone/>
                      </a:pPr>
                      <a:r>
                        <a:rPr b="1" lang="en-GB" sz="4300">
                          <a:solidFill>
                            <a:schemeClr val="dk1"/>
                          </a:solidFill>
                        </a:rPr>
                        <a:t>ID5</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1</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792" name="Google Shape;792;p40"/>
          <p:cNvGraphicFramePr/>
          <p:nvPr/>
        </p:nvGraphicFramePr>
        <p:xfrm>
          <a:off x="12873225" y="7518363"/>
          <a:ext cx="3000000" cy="3000000"/>
        </p:xfrm>
        <a:graphic>
          <a:graphicData uri="http://schemas.openxmlformats.org/drawingml/2006/table">
            <a:tbl>
              <a:tblPr>
                <a:noFill/>
                <a:tableStyleId>{0DCD1ADE-9FAA-4419-92BD-A24E9AF5559E}</a:tableStyleId>
              </a:tblPr>
              <a:tblGrid>
                <a:gridCol w="2495250"/>
                <a:gridCol w="2495250"/>
                <a:gridCol w="2495250"/>
                <a:gridCol w="2495250"/>
              </a:tblGrid>
              <a:tr h="674600">
                <a:tc>
                  <a:txBody>
                    <a:bodyPr/>
                    <a:lstStyle/>
                    <a:p>
                      <a:pPr indent="0" lvl="0" marL="0" rtl="0" algn="l">
                        <a:spcBef>
                          <a:spcPts val="0"/>
                        </a:spcBef>
                        <a:spcAft>
                          <a:spcPts val="0"/>
                        </a:spcAft>
                        <a:buNone/>
                      </a:pPr>
                      <a:r>
                        <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x-f2</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x-f3</a:t>
                      </a:r>
                      <a:endParaRPr b="1" sz="4300">
                        <a:solidFill>
                          <a:schemeClr val="dk1"/>
                        </a:solidFill>
                      </a:endParaRPr>
                    </a:p>
                  </a:txBody>
                  <a:tcPr marT="91425" marB="91425" marR="91425" marL="91425"/>
                </a:tc>
              </a:tr>
              <a:tr h="934375">
                <a:tc>
                  <a:txBody>
                    <a:bodyPr/>
                    <a:lstStyle/>
                    <a:p>
                      <a:pPr indent="0" lvl="0" marL="0" rtl="0" algn="l">
                        <a:spcBef>
                          <a:spcPts val="0"/>
                        </a:spcBef>
                        <a:spcAft>
                          <a:spcPts val="0"/>
                        </a:spcAft>
                        <a:buNone/>
                      </a:pPr>
                      <a:r>
                        <a:rPr b="1" lang="en-GB" sz="4300">
                          <a:solidFill>
                            <a:schemeClr val="dk1"/>
                          </a:solidFill>
                        </a:rPr>
                        <a:t>ID1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100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200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tc>
              </a:tr>
              <a:tr h="934375">
                <a:tc>
                  <a:txBody>
                    <a:bodyPr/>
                    <a:lstStyle/>
                    <a:p>
                      <a:pPr indent="0" lvl="0" marL="0" rtl="0" algn="l">
                        <a:spcBef>
                          <a:spcPts val="0"/>
                        </a:spcBef>
                        <a:spcAft>
                          <a:spcPts val="0"/>
                        </a:spcAft>
                        <a:buNone/>
                      </a:pPr>
                      <a:r>
                        <a:rPr b="1" lang="en-GB" sz="4300">
                          <a:solidFill>
                            <a:schemeClr val="dk1"/>
                          </a:solidFill>
                        </a:rPr>
                        <a:t>ID2</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290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210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300</a:t>
                      </a:r>
                      <a:endParaRPr sz="4300">
                        <a:solidFill>
                          <a:schemeClr val="dk1"/>
                        </a:solidFill>
                      </a:endParaRPr>
                    </a:p>
                  </a:txBody>
                  <a:tcPr marT="91425" marB="91425" marR="91425" marL="91425"/>
                </a:tc>
              </a:tr>
              <a:tr h="934375">
                <a:tc>
                  <a:txBody>
                    <a:bodyPr/>
                    <a:lstStyle/>
                    <a:p>
                      <a:pPr indent="0" lvl="0" marL="0" rtl="0" algn="l">
                        <a:spcBef>
                          <a:spcPts val="0"/>
                        </a:spcBef>
                        <a:spcAft>
                          <a:spcPts val="0"/>
                        </a:spcAft>
                        <a:buNone/>
                      </a:pPr>
                      <a:r>
                        <a:rPr b="1" lang="en-GB" sz="4300">
                          <a:solidFill>
                            <a:schemeClr val="dk1"/>
                          </a:solidFill>
                        </a:rPr>
                        <a:t>ID3</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120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190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310</a:t>
                      </a:r>
                      <a:endParaRPr sz="4300">
                        <a:solidFill>
                          <a:schemeClr val="dk1"/>
                        </a:solidFill>
                      </a:endParaRPr>
                    </a:p>
                  </a:txBody>
                  <a:tcPr marT="91425" marB="91425" marR="91425" marL="91425"/>
                </a:tc>
              </a:tr>
              <a:tr h="934375">
                <a:tc>
                  <a:txBody>
                    <a:bodyPr/>
                    <a:lstStyle/>
                    <a:p>
                      <a:pPr indent="0" lvl="0" marL="0" rtl="0" algn="l">
                        <a:spcBef>
                          <a:spcPts val="0"/>
                        </a:spcBef>
                        <a:spcAft>
                          <a:spcPts val="0"/>
                        </a:spcAft>
                        <a:buNone/>
                      </a:pPr>
                      <a:r>
                        <a:rPr b="1" lang="en-GB" sz="4300">
                          <a:solidFill>
                            <a:schemeClr val="dk1"/>
                          </a:solidFill>
                        </a:rPr>
                        <a:t>ID4</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130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320</a:t>
                      </a:r>
                      <a:endParaRPr sz="4300">
                        <a:solidFill>
                          <a:schemeClr val="dk1"/>
                        </a:solidFill>
                      </a:endParaRPr>
                    </a:p>
                  </a:txBody>
                  <a:tcPr marT="91425" marB="91425" marR="91425" marL="91425"/>
                </a:tc>
              </a:tr>
              <a:tr h="934375">
                <a:tc>
                  <a:txBody>
                    <a:bodyPr/>
                    <a:lstStyle/>
                    <a:p>
                      <a:pPr indent="0" lvl="0" marL="0" rtl="0" algn="l">
                        <a:spcBef>
                          <a:spcPts val="0"/>
                        </a:spcBef>
                        <a:spcAft>
                          <a:spcPts val="0"/>
                        </a:spcAft>
                        <a:buNone/>
                      </a:pPr>
                      <a:r>
                        <a:rPr b="1" lang="en-GB" sz="4300">
                          <a:solidFill>
                            <a:schemeClr val="dk1"/>
                          </a:solidFill>
                        </a:rPr>
                        <a:t>ID5</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140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205</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tc>
              </a:tr>
            </a:tbl>
          </a:graphicData>
        </a:graphic>
      </p:graphicFrame>
      <p:graphicFrame>
        <p:nvGraphicFramePr>
          <p:cNvPr id="793" name="Google Shape;793;p40"/>
          <p:cNvGraphicFramePr/>
          <p:nvPr/>
        </p:nvGraphicFramePr>
        <p:xfrm>
          <a:off x="25335000" y="7531975"/>
          <a:ext cx="3000000" cy="3000000"/>
        </p:xfrm>
        <a:graphic>
          <a:graphicData uri="http://schemas.openxmlformats.org/drawingml/2006/table">
            <a:tbl>
              <a:tblPr>
                <a:noFill/>
                <a:tableStyleId>{0DCD1ADE-9FAA-4419-92BD-A24E9AF5559E}</a:tableStyleId>
              </a:tblPr>
              <a:tblGrid>
                <a:gridCol w="2495250"/>
                <a:gridCol w="2495250"/>
                <a:gridCol w="2495250"/>
                <a:gridCol w="2495250"/>
              </a:tblGrid>
              <a:tr h="674600">
                <a:tc>
                  <a:txBody>
                    <a:bodyPr/>
                    <a:lstStyle/>
                    <a:p>
                      <a:pPr indent="0" lvl="0" marL="0" rtl="0" algn="l">
                        <a:spcBef>
                          <a:spcPts val="0"/>
                        </a:spcBef>
                        <a:spcAft>
                          <a:spcPts val="0"/>
                        </a:spcAft>
                        <a:buNone/>
                      </a:pPr>
                      <a:r>
                        <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x-f2</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x-f3</a:t>
                      </a:r>
                      <a:endParaRPr b="1" sz="4300">
                        <a:solidFill>
                          <a:schemeClr val="dk1"/>
                        </a:solidFill>
                      </a:endParaRPr>
                    </a:p>
                  </a:txBody>
                  <a:tcPr marT="91425" marB="91425" marR="91425" marL="91425"/>
                </a:tc>
              </a:tr>
              <a:tr h="934375">
                <a:tc>
                  <a:txBody>
                    <a:bodyPr/>
                    <a:lstStyle/>
                    <a:p>
                      <a:pPr indent="0" lvl="0" marL="0" rtl="0" algn="l">
                        <a:spcBef>
                          <a:spcPts val="0"/>
                        </a:spcBef>
                        <a:spcAft>
                          <a:spcPts val="0"/>
                        </a:spcAft>
                        <a:buNone/>
                      </a:pPr>
                      <a:r>
                        <a:rPr b="1" lang="en-GB" sz="4300">
                          <a:solidFill>
                            <a:schemeClr val="dk1"/>
                          </a:solidFill>
                        </a:rPr>
                        <a:t>ID1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100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tc>
              </a:tr>
              <a:tr h="934375">
                <a:tc>
                  <a:txBody>
                    <a:bodyPr/>
                    <a:lstStyle/>
                    <a:p>
                      <a:pPr indent="0" lvl="0" marL="0" rtl="0" algn="l">
                        <a:spcBef>
                          <a:spcPts val="0"/>
                        </a:spcBef>
                        <a:spcAft>
                          <a:spcPts val="0"/>
                        </a:spcAft>
                        <a:buNone/>
                      </a:pPr>
                      <a:r>
                        <a:rPr b="1" lang="en-GB" sz="4300">
                          <a:solidFill>
                            <a:schemeClr val="dk1"/>
                          </a:solidFill>
                        </a:rPr>
                        <a:t>ID2</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210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tc>
              </a:tr>
              <a:tr h="934375">
                <a:tc>
                  <a:txBody>
                    <a:bodyPr/>
                    <a:lstStyle/>
                    <a:p>
                      <a:pPr indent="0" lvl="0" marL="0" rtl="0" algn="l">
                        <a:spcBef>
                          <a:spcPts val="0"/>
                        </a:spcBef>
                        <a:spcAft>
                          <a:spcPts val="0"/>
                        </a:spcAft>
                        <a:buNone/>
                      </a:pPr>
                      <a:r>
                        <a:rPr b="1" lang="en-GB" sz="4300">
                          <a:solidFill>
                            <a:schemeClr val="dk1"/>
                          </a:solidFill>
                        </a:rPr>
                        <a:t>ID3</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310</a:t>
                      </a:r>
                      <a:endParaRPr sz="4300">
                        <a:solidFill>
                          <a:schemeClr val="dk1"/>
                        </a:solidFill>
                      </a:endParaRPr>
                    </a:p>
                  </a:txBody>
                  <a:tcPr marT="91425" marB="91425" marR="91425" marL="91425"/>
                </a:tc>
              </a:tr>
              <a:tr h="934375">
                <a:tc>
                  <a:txBody>
                    <a:bodyPr/>
                    <a:lstStyle/>
                    <a:p>
                      <a:pPr indent="0" lvl="0" marL="0" rtl="0" algn="l">
                        <a:spcBef>
                          <a:spcPts val="0"/>
                        </a:spcBef>
                        <a:spcAft>
                          <a:spcPts val="0"/>
                        </a:spcAft>
                        <a:buNone/>
                      </a:pPr>
                      <a:r>
                        <a:rPr b="1" lang="en-GB" sz="4300">
                          <a:solidFill>
                            <a:schemeClr val="dk1"/>
                          </a:solidFill>
                        </a:rPr>
                        <a:t>ID4</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120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tc>
              </a:tr>
              <a:tr h="934375">
                <a:tc>
                  <a:txBody>
                    <a:bodyPr/>
                    <a:lstStyle/>
                    <a:p>
                      <a:pPr indent="0" lvl="0" marL="0" rtl="0" algn="l">
                        <a:spcBef>
                          <a:spcPts val="0"/>
                        </a:spcBef>
                        <a:spcAft>
                          <a:spcPts val="0"/>
                        </a:spcAft>
                        <a:buNone/>
                      </a:pPr>
                      <a:r>
                        <a:rPr b="1" lang="en-GB" sz="4300">
                          <a:solidFill>
                            <a:schemeClr val="dk1"/>
                          </a:solidFill>
                        </a:rPr>
                        <a:t>ID5</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205</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tc>
              </a:tr>
            </a:tbl>
          </a:graphicData>
        </a:graphic>
      </p:graphicFrame>
      <p:sp>
        <p:nvSpPr>
          <p:cNvPr id="794" name="Google Shape;794;p40"/>
          <p:cNvSpPr txBox="1"/>
          <p:nvPr/>
        </p:nvSpPr>
        <p:spPr>
          <a:xfrm>
            <a:off x="4906850" y="13718300"/>
            <a:ext cx="7389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000">
                <a:solidFill>
                  <a:schemeClr val="dk1"/>
                </a:solidFill>
                <a:latin typeface="Montserrat"/>
                <a:ea typeface="Montserrat"/>
                <a:cs typeface="Montserrat"/>
                <a:sym typeface="Montserrat"/>
              </a:rPr>
              <a:t>Omega</a:t>
            </a:r>
            <a:endParaRPr b="1"/>
          </a:p>
        </p:txBody>
      </p:sp>
      <p:sp>
        <p:nvSpPr>
          <p:cNvPr id="795" name="Google Shape;795;p40"/>
          <p:cNvSpPr txBox="1"/>
          <p:nvPr/>
        </p:nvSpPr>
        <p:spPr>
          <a:xfrm>
            <a:off x="16520025" y="13718300"/>
            <a:ext cx="6334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000">
                <a:solidFill>
                  <a:schemeClr val="dk1"/>
                </a:solidFill>
                <a:latin typeface="Montserrat"/>
                <a:ea typeface="Montserrat"/>
                <a:cs typeface="Montserrat"/>
                <a:sym typeface="Montserrat"/>
              </a:rPr>
              <a:t>      X_True</a:t>
            </a:r>
            <a:endParaRPr b="1"/>
          </a:p>
        </p:txBody>
      </p:sp>
      <p:sp>
        <p:nvSpPr>
          <p:cNvPr id="796" name="Google Shape;796;p40"/>
          <p:cNvSpPr txBox="1"/>
          <p:nvPr/>
        </p:nvSpPr>
        <p:spPr>
          <a:xfrm>
            <a:off x="27601700" y="13718300"/>
            <a:ext cx="6334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000">
                <a:solidFill>
                  <a:schemeClr val="dk1"/>
                </a:solidFill>
                <a:latin typeface="Montserrat"/>
                <a:ea typeface="Montserrat"/>
                <a:cs typeface="Montserrat"/>
                <a:sym typeface="Montserrat"/>
              </a:rPr>
              <a:t>                    R</a:t>
            </a:r>
            <a:endParaRPr b="1"/>
          </a:p>
        </p:txBody>
      </p:sp>
      <p:cxnSp>
        <p:nvCxnSpPr>
          <p:cNvPr id="797" name="Google Shape;797;p40"/>
          <p:cNvCxnSpPr/>
          <p:nvPr/>
        </p:nvCxnSpPr>
        <p:spPr>
          <a:xfrm>
            <a:off x="11372275" y="10246600"/>
            <a:ext cx="923700" cy="577200"/>
          </a:xfrm>
          <a:prstGeom prst="straightConnector1">
            <a:avLst/>
          </a:prstGeom>
          <a:noFill/>
          <a:ln cap="flat" cmpd="sng" w="114300">
            <a:solidFill>
              <a:schemeClr val="dk1"/>
            </a:solidFill>
            <a:prstDash val="solid"/>
            <a:round/>
            <a:headEnd len="med" w="med" type="none"/>
            <a:tailEnd len="med" w="med" type="none"/>
          </a:ln>
        </p:spPr>
      </p:cxnSp>
      <p:cxnSp>
        <p:nvCxnSpPr>
          <p:cNvPr id="798" name="Google Shape;798;p40"/>
          <p:cNvCxnSpPr/>
          <p:nvPr/>
        </p:nvCxnSpPr>
        <p:spPr>
          <a:xfrm flipH="1" rot="10800000">
            <a:off x="11430000" y="10169825"/>
            <a:ext cx="915000" cy="694500"/>
          </a:xfrm>
          <a:prstGeom prst="straightConnector1">
            <a:avLst/>
          </a:prstGeom>
          <a:noFill/>
          <a:ln cap="flat" cmpd="sng" w="114300">
            <a:solidFill>
              <a:schemeClr val="dk1"/>
            </a:solidFill>
            <a:prstDash val="solid"/>
            <a:round/>
            <a:headEnd len="med" w="med" type="none"/>
            <a:tailEnd len="med" w="med" type="none"/>
          </a:ln>
        </p:spPr>
      </p:cxnSp>
      <p:sp>
        <p:nvSpPr>
          <p:cNvPr id="799" name="Google Shape;799;p40"/>
          <p:cNvSpPr txBox="1"/>
          <p:nvPr>
            <p:ph idx="1" type="subTitle"/>
          </p:nvPr>
        </p:nvSpPr>
        <p:spPr>
          <a:xfrm>
            <a:off x="23197975" y="9778500"/>
            <a:ext cx="28488600" cy="2153100"/>
          </a:xfrm>
          <a:prstGeom prst="rect">
            <a:avLst/>
          </a:prstGeom>
        </p:spPr>
        <p:txBody>
          <a:bodyPr anchorCtr="0" anchor="t" bIns="182850" lIns="90000" spcFirstLastPara="1" rIns="182850" wrap="square" tIns="0">
            <a:noAutofit/>
          </a:bodyPr>
          <a:lstStyle/>
          <a:p>
            <a:pPr indent="0" lvl="0" marL="0" rtl="0" algn="l">
              <a:spcBef>
                <a:spcPts val="0"/>
              </a:spcBef>
              <a:spcAft>
                <a:spcPts val="0"/>
              </a:spcAft>
              <a:buNone/>
            </a:pPr>
            <a:r>
              <a:rPr b="1" lang="en-GB" sz="11100"/>
              <a:t>=</a:t>
            </a:r>
            <a:endParaRPr b="1" sz="1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41"/>
          <p:cNvSpPr txBox="1"/>
          <p:nvPr>
            <p:ph idx="12" type="sldNum"/>
          </p:nvPr>
        </p:nvSpPr>
        <p:spPr>
          <a:xfrm>
            <a:off x="35316000" y="19699200"/>
            <a:ext cx="576000" cy="540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53585F"/>
              </a:buClr>
              <a:buFont typeface="Arial"/>
              <a:buNone/>
            </a:pPr>
            <a:fld id="{00000000-1234-1234-1234-123412341234}" type="slidenum">
              <a:rPr lang="en-GB"/>
              <a:t>‹#›</a:t>
            </a:fld>
            <a:endParaRPr/>
          </a:p>
        </p:txBody>
      </p:sp>
      <p:sp>
        <p:nvSpPr>
          <p:cNvPr id="805" name="Google Shape;805;p41"/>
          <p:cNvSpPr txBox="1"/>
          <p:nvPr>
            <p:ph type="title"/>
          </p:nvPr>
        </p:nvSpPr>
        <p:spPr>
          <a:xfrm>
            <a:off x="696125" y="685800"/>
            <a:ext cx="29115000" cy="1733400"/>
          </a:xfrm>
          <a:prstGeom prst="rect">
            <a:avLst/>
          </a:prstGeom>
        </p:spPr>
        <p:txBody>
          <a:bodyPr anchorCtr="0" anchor="b" bIns="0" lIns="0" spcFirstLastPara="1" rIns="182850" wrap="square" tIns="182850">
            <a:noAutofit/>
          </a:bodyPr>
          <a:lstStyle/>
          <a:p>
            <a:pPr indent="0" lvl="0" marL="0" rtl="0" algn="l">
              <a:spcBef>
                <a:spcPts val="0"/>
              </a:spcBef>
              <a:spcAft>
                <a:spcPts val="0"/>
              </a:spcAft>
              <a:buNone/>
            </a:pPr>
            <a:r>
              <a:rPr lang="en-GB"/>
              <a:t>Sparse Matrices</a:t>
            </a:r>
            <a:endParaRPr/>
          </a:p>
        </p:txBody>
      </p:sp>
      <p:sp>
        <p:nvSpPr>
          <p:cNvPr id="806" name="Google Shape;806;p41"/>
          <p:cNvSpPr txBox="1"/>
          <p:nvPr>
            <p:ph idx="2" type="body"/>
          </p:nvPr>
        </p:nvSpPr>
        <p:spPr>
          <a:xfrm>
            <a:off x="685800" y="19699200"/>
            <a:ext cx="14050800" cy="5400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GB">
                <a:solidFill>
                  <a:schemeClr val="dk1"/>
                </a:solidFill>
              </a:rPr>
              <a:t>Aman Sunesh, Seoyoon Jung, Damiane Kapanadze</a:t>
            </a:r>
            <a:endParaRPr/>
          </a:p>
        </p:txBody>
      </p:sp>
      <p:sp>
        <p:nvSpPr>
          <p:cNvPr id="807" name="Google Shape;807;p41"/>
          <p:cNvSpPr txBox="1"/>
          <p:nvPr>
            <p:ph idx="3" type="body"/>
          </p:nvPr>
        </p:nvSpPr>
        <p:spPr>
          <a:xfrm>
            <a:off x="14736600" y="19699200"/>
            <a:ext cx="20579400" cy="540000"/>
          </a:xfrm>
          <a:prstGeom prst="rect">
            <a:avLst/>
          </a:prstGeom>
        </p:spPr>
        <p:txBody>
          <a:bodyPr anchorCtr="0" anchor="ctr" bIns="91425" lIns="91425" spcFirstLastPara="1" rIns="182875" wrap="square" tIns="91425">
            <a:noAutofit/>
          </a:bodyPr>
          <a:lstStyle/>
          <a:p>
            <a:pPr indent="0" lvl="0" marL="0" rtl="0" algn="r">
              <a:spcBef>
                <a:spcPts val="0"/>
              </a:spcBef>
              <a:spcAft>
                <a:spcPts val="0"/>
              </a:spcAft>
              <a:buNone/>
            </a:pPr>
            <a:r>
              <a:rPr lang="en-GB">
                <a:solidFill>
                  <a:schemeClr val="dk1"/>
                </a:solidFill>
                <a:latin typeface="Montserrat"/>
                <a:ea typeface="Montserrat"/>
                <a:cs typeface="Montserrat"/>
                <a:sym typeface="Montserrat"/>
              </a:rPr>
              <a:t>Introduction to Data Analysis  |  Fall 2024 |  </a:t>
            </a:r>
            <a:r>
              <a:rPr b="1" lang="en-GB">
                <a:solidFill>
                  <a:schemeClr val="dk1"/>
                </a:solidFill>
                <a:latin typeface="Montserrat"/>
                <a:ea typeface="Montserrat"/>
                <a:cs typeface="Montserrat"/>
                <a:sym typeface="Montserrat"/>
              </a:rPr>
              <a:t>Large Traffic Data Compression</a:t>
            </a:r>
            <a:endParaRPr/>
          </a:p>
        </p:txBody>
      </p:sp>
      <p:graphicFrame>
        <p:nvGraphicFramePr>
          <p:cNvPr id="808" name="Google Shape;808;p41"/>
          <p:cNvGraphicFramePr/>
          <p:nvPr/>
        </p:nvGraphicFramePr>
        <p:xfrm>
          <a:off x="3200775" y="3783600"/>
          <a:ext cx="3000000" cy="3000000"/>
        </p:xfrm>
        <a:graphic>
          <a:graphicData uri="http://schemas.openxmlformats.org/drawingml/2006/table">
            <a:tbl>
              <a:tblPr>
                <a:noFill/>
                <a:tableStyleId>{0DCD1ADE-9FAA-4419-92BD-A24E9AF5559E}</a:tableStyleId>
              </a:tblPr>
              <a:tblGrid>
                <a:gridCol w="2642650"/>
                <a:gridCol w="2642650"/>
                <a:gridCol w="2642650"/>
                <a:gridCol w="2642650"/>
              </a:tblGrid>
              <a:tr h="845125">
                <a:tc>
                  <a:txBody>
                    <a:bodyPr/>
                    <a:lstStyle/>
                    <a:p>
                      <a:pPr indent="0" lvl="0" marL="0" rtl="0" algn="l">
                        <a:spcBef>
                          <a:spcPts val="0"/>
                        </a:spcBef>
                        <a:spcAft>
                          <a:spcPts val="0"/>
                        </a:spcAft>
                        <a:buNone/>
                      </a:pPr>
                      <a:r>
                        <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x-f2</a:t>
                      </a:r>
                      <a:endParaRPr b="1" sz="43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sz="4300">
                          <a:solidFill>
                            <a:schemeClr val="dk1"/>
                          </a:solidFill>
                        </a:rPr>
                        <a:t>x-f3</a:t>
                      </a:r>
                      <a:endParaRPr b="1" sz="4300">
                        <a:solidFill>
                          <a:schemeClr val="dk1"/>
                        </a:solidFill>
                      </a:endParaRPr>
                    </a:p>
                  </a:txBody>
                  <a:tcPr marT="91425" marB="91425" marR="91425" marL="91425">
                    <a:lnB cap="flat" cmpd="sng" w="9525">
                      <a:solidFill>
                        <a:srgbClr val="9E9E9E"/>
                      </a:solidFill>
                      <a:prstDash val="solid"/>
                      <a:round/>
                      <a:headEnd len="sm" w="sm" type="none"/>
                      <a:tailEnd len="sm" w="sm" type="none"/>
                    </a:lnB>
                  </a:tcPr>
                </a:tc>
              </a:tr>
              <a:tr h="917775">
                <a:tc>
                  <a:txBody>
                    <a:bodyPr/>
                    <a:lstStyle/>
                    <a:p>
                      <a:pPr indent="0" lvl="0" marL="0" rtl="0" algn="l">
                        <a:spcBef>
                          <a:spcPts val="0"/>
                        </a:spcBef>
                        <a:spcAft>
                          <a:spcPts val="0"/>
                        </a:spcAft>
                        <a:buNone/>
                      </a:pPr>
                      <a:r>
                        <a:rPr b="1" lang="en-GB" sz="4300">
                          <a:solidFill>
                            <a:schemeClr val="dk1"/>
                          </a:solidFill>
                        </a:rPr>
                        <a:t>ID1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88675">
                <a:tc>
                  <a:txBody>
                    <a:bodyPr/>
                    <a:lstStyle/>
                    <a:p>
                      <a:pPr indent="0" lvl="0" marL="0" rtl="0" algn="l">
                        <a:spcBef>
                          <a:spcPts val="0"/>
                        </a:spcBef>
                        <a:spcAft>
                          <a:spcPts val="0"/>
                        </a:spcAft>
                        <a:buNone/>
                      </a:pPr>
                      <a:r>
                        <a:rPr b="1" lang="en-GB" sz="4300">
                          <a:solidFill>
                            <a:schemeClr val="dk1"/>
                          </a:solidFill>
                        </a:rPr>
                        <a:t>ID2</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1</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17775">
                <a:tc>
                  <a:txBody>
                    <a:bodyPr/>
                    <a:lstStyle/>
                    <a:p>
                      <a:pPr indent="0" lvl="0" marL="0" rtl="0" algn="l">
                        <a:spcBef>
                          <a:spcPts val="0"/>
                        </a:spcBef>
                        <a:spcAft>
                          <a:spcPts val="0"/>
                        </a:spcAft>
                        <a:buNone/>
                      </a:pPr>
                      <a:r>
                        <a:rPr b="1" lang="en-GB" sz="4300">
                          <a:solidFill>
                            <a:schemeClr val="dk1"/>
                          </a:solidFill>
                        </a:rPr>
                        <a:t>ID3</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1</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17775">
                <a:tc>
                  <a:txBody>
                    <a:bodyPr/>
                    <a:lstStyle/>
                    <a:p>
                      <a:pPr indent="0" lvl="0" marL="0" rtl="0" algn="l">
                        <a:spcBef>
                          <a:spcPts val="0"/>
                        </a:spcBef>
                        <a:spcAft>
                          <a:spcPts val="0"/>
                        </a:spcAft>
                        <a:buNone/>
                      </a:pPr>
                      <a:r>
                        <a:rPr b="1" lang="en-GB" sz="4300">
                          <a:solidFill>
                            <a:schemeClr val="dk1"/>
                          </a:solidFill>
                        </a:rPr>
                        <a:t>ID4</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17775">
                <a:tc>
                  <a:txBody>
                    <a:bodyPr/>
                    <a:lstStyle/>
                    <a:p>
                      <a:pPr indent="0" lvl="0" marL="0" rtl="0" algn="l">
                        <a:spcBef>
                          <a:spcPts val="0"/>
                        </a:spcBef>
                        <a:spcAft>
                          <a:spcPts val="0"/>
                        </a:spcAft>
                        <a:buNone/>
                      </a:pPr>
                      <a:r>
                        <a:rPr b="1" lang="en-GB" sz="4300">
                          <a:solidFill>
                            <a:schemeClr val="dk1"/>
                          </a:solidFill>
                        </a:rPr>
                        <a:t>ID5</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4300">
                          <a:solidFill>
                            <a:schemeClr val="dk1"/>
                          </a:solidFill>
                        </a:rPr>
                        <a:t>1</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809" name="Google Shape;809;p41"/>
          <p:cNvGraphicFramePr/>
          <p:nvPr/>
        </p:nvGraphicFramePr>
        <p:xfrm>
          <a:off x="21494250" y="3731025"/>
          <a:ext cx="3000000" cy="3000000"/>
        </p:xfrm>
        <a:graphic>
          <a:graphicData uri="http://schemas.openxmlformats.org/drawingml/2006/table">
            <a:tbl>
              <a:tblPr>
                <a:noFill/>
                <a:tableStyleId>{0DCD1ADE-9FAA-4419-92BD-A24E9AF5559E}</a:tableStyleId>
              </a:tblPr>
              <a:tblGrid>
                <a:gridCol w="2495250"/>
                <a:gridCol w="2495250"/>
                <a:gridCol w="2495250"/>
                <a:gridCol w="2495250"/>
              </a:tblGrid>
              <a:tr h="674600">
                <a:tc>
                  <a:txBody>
                    <a:bodyPr/>
                    <a:lstStyle/>
                    <a:p>
                      <a:pPr indent="0" lvl="0" marL="0" rtl="0" algn="l">
                        <a:spcBef>
                          <a:spcPts val="0"/>
                        </a:spcBef>
                        <a:spcAft>
                          <a:spcPts val="0"/>
                        </a:spcAft>
                        <a:buNone/>
                      </a:pPr>
                      <a:r>
                        <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x-f2</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x-f3</a:t>
                      </a:r>
                      <a:endParaRPr b="1" sz="4300">
                        <a:solidFill>
                          <a:schemeClr val="dk1"/>
                        </a:solidFill>
                      </a:endParaRPr>
                    </a:p>
                  </a:txBody>
                  <a:tcPr marT="91425" marB="91425" marR="91425" marL="91425"/>
                </a:tc>
              </a:tr>
              <a:tr h="934375">
                <a:tc>
                  <a:txBody>
                    <a:bodyPr/>
                    <a:lstStyle/>
                    <a:p>
                      <a:pPr indent="0" lvl="0" marL="0" rtl="0" algn="l">
                        <a:spcBef>
                          <a:spcPts val="0"/>
                        </a:spcBef>
                        <a:spcAft>
                          <a:spcPts val="0"/>
                        </a:spcAft>
                        <a:buNone/>
                      </a:pPr>
                      <a:r>
                        <a:rPr b="1" lang="en-GB" sz="4300">
                          <a:solidFill>
                            <a:schemeClr val="dk1"/>
                          </a:solidFill>
                        </a:rPr>
                        <a:t>ID1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100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tc>
              </a:tr>
              <a:tr h="934375">
                <a:tc>
                  <a:txBody>
                    <a:bodyPr/>
                    <a:lstStyle/>
                    <a:p>
                      <a:pPr indent="0" lvl="0" marL="0" rtl="0" algn="l">
                        <a:spcBef>
                          <a:spcPts val="0"/>
                        </a:spcBef>
                        <a:spcAft>
                          <a:spcPts val="0"/>
                        </a:spcAft>
                        <a:buNone/>
                      </a:pPr>
                      <a:r>
                        <a:rPr b="1" lang="en-GB" sz="4300">
                          <a:solidFill>
                            <a:schemeClr val="dk1"/>
                          </a:solidFill>
                        </a:rPr>
                        <a:t>ID2</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210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tc>
              </a:tr>
              <a:tr h="934375">
                <a:tc>
                  <a:txBody>
                    <a:bodyPr/>
                    <a:lstStyle/>
                    <a:p>
                      <a:pPr indent="0" lvl="0" marL="0" rtl="0" algn="l">
                        <a:spcBef>
                          <a:spcPts val="0"/>
                        </a:spcBef>
                        <a:spcAft>
                          <a:spcPts val="0"/>
                        </a:spcAft>
                        <a:buNone/>
                      </a:pPr>
                      <a:r>
                        <a:rPr b="1" lang="en-GB" sz="4300">
                          <a:solidFill>
                            <a:schemeClr val="dk1"/>
                          </a:solidFill>
                        </a:rPr>
                        <a:t>ID3</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310</a:t>
                      </a:r>
                      <a:endParaRPr sz="4300">
                        <a:solidFill>
                          <a:schemeClr val="dk1"/>
                        </a:solidFill>
                      </a:endParaRPr>
                    </a:p>
                  </a:txBody>
                  <a:tcPr marT="91425" marB="91425" marR="91425" marL="91425"/>
                </a:tc>
              </a:tr>
              <a:tr h="934375">
                <a:tc>
                  <a:txBody>
                    <a:bodyPr/>
                    <a:lstStyle/>
                    <a:p>
                      <a:pPr indent="0" lvl="0" marL="0" rtl="0" algn="l">
                        <a:spcBef>
                          <a:spcPts val="0"/>
                        </a:spcBef>
                        <a:spcAft>
                          <a:spcPts val="0"/>
                        </a:spcAft>
                        <a:buNone/>
                      </a:pPr>
                      <a:r>
                        <a:rPr b="1" lang="en-GB" sz="4300">
                          <a:solidFill>
                            <a:schemeClr val="dk1"/>
                          </a:solidFill>
                        </a:rPr>
                        <a:t>ID4</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120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tc>
              </a:tr>
              <a:tr h="934375">
                <a:tc>
                  <a:txBody>
                    <a:bodyPr/>
                    <a:lstStyle/>
                    <a:p>
                      <a:pPr indent="0" lvl="0" marL="0" rtl="0" algn="l">
                        <a:spcBef>
                          <a:spcPts val="0"/>
                        </a:spcBef>
                        <a:spcAft>
                          <a:spcPts val="0"/>
                        </a:spcAft>
                        <a:buNone/>
                      </a:pPr>
                      <a:r>
                        <a:rPr b="1" lang="en-GB" sz="4300">
                          <a:solidFill>
                            <a:schemeClr val="dk1"/>
                          </a:solidFill>
                        </a:rPr>
                        <a:t>ID5</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205</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tc>
              </a:tr>
            </a:tbl>
          </a:graphicData>
        </a:graphic>
      </p:graphicFrame>
      <p:sp>
        <p:nvSpPr>
          <p:cNvPr id="810" name="Google Shape;810;p41"/>
          <p:cNvSpPr txBox="1"/>
          <p:nvPr/>
        </p:nvSpPr>
        <p:spPr>
          <a:xfrm>
            <a:off x="6211200" y="95864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000">
                <a:solidFill>
                  <a:schemeClr val="dk1"/>
                </a:solidFill>
                <a:latin typeface="Montserrat"/>
                <a:ea typeface="Montserrat"/>
                <a:cs typeface="Montserrat"/>
                <a:sym typeface="Montserrat"/>
              </a:rPr>
              <a:t>Omega</a:t>
            </a:r>
            <a:endParaRPr/>
          </a:p>
        </p:txBody>
      </p:sp>
      <p:sp>
        <p:nvSpPr>
          <p:cNvPr id="811" name="Google Shape;811;p41"/>
          <p:cNvSpPr txBox="1"/>
          <p:nvPr/>
        </p:nvSpPr>
        <p:spPr>
          <a:xfrm>
            <a:off x="23317650" y="9586450"/>
            <a:ext cx="6334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000">
                <a:solidFill>
                  <a:schemeClr val="dk1"/>
                </a:solidFill>
                <a:latin typeface="Montserrat"/>
                <a:ea typeface="Montserrat"/>
                <a:cs typeface="Montserrat"/>
                <a:sym typeface="Montserrat"/>
              </a:rPr>
              <a:t>                    R</a:t>
            </a:r>
            <a:endParaRPr b="1"/>
          </a:p>
        </p:txBody>
      </p:sp>
      <p:sp>
        <p:nvSpPr>
          <p:cNvPr id="812" name="Google Shape;812;p41"/>
          <p:cNvSpPr txBox="1"/>
          <p:nvPr/>
        </p:nvSpPr>
        <p:spPr>
          <a:xfrm>
            <a:off x="3564200" y="12013800"/>
            <a:ext cx="32327700" cy="72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4300">
                <a:solidFill>
                  <a:schemeClr val="dk1"/>
                </a:solidFill>
              </a:rPr>
              <a:t>For R:</a:t>
            </a:r>
            <a:endParaRPr b="1" sz="4300">
              <a:solidFill>
                <a:schemeClr val="dk1"/>
              </a:solidFill>
            </a:endParaRPr>
          </a:p>
          <a:p>
            <a:pPr indent="0" lvl="0" marL="0" rtl="0" algn="l">
              <a:spcBef>
                <a:spcPts val="0"/>
              </a:spcBef>
              <a:spcAft>
                <a:spcPts val="0"/>
              </a:spcAft>
              <a:buClr>
                <a:schemeClr val="dk1"/>
              </a:buClr>
              <a:buSzPts val="1100"/>
              <a:buFont typeface="Arial"/>
              <a:buNone/>
            </a:pPr>
            <a:r>
              <a:rPr b="1" lang="en-GB" sz="4300">
                <a:solidFill>
                  <a:schemeClr val="dk1"/>
                </a:solidFill>
              </a:rPr>
              <a:t>Data Array</a:t>
            </a:r>
            <a:r>
              <a:rPr lang="en-GB" sz="4300">
                <a:solidFill>
                  <a:schemeClr val="dk1"/>
                </a:solidFill>
              </a:rPr>
              <a:t>: [100, 210, 310, 130, 205] </a:t>
            </a:r>
            <a:r>
              <a:rPr lang="en-GB" sz="4300">
                <a:solidFill>
                  <a:schemeClr val="dk1"/>
                </a:solidFill>
              </a:rPr>
              <a:t>// Only non-zero values are stored</a:t>
            </a:r>
            <a:endParaRPr sz="4300">
              <a:solidFill>
                <a:schemeClr val="dk1"/>
              </a:solidFill>
            </a:endParaRPr>
          </a:p>
          <a:p>
            <a:pPr indent="0" lvl="0" marL="0" rtl="0" algn="l">
              <a:spcBef>
                <a:spcPts val="0"/>
              </a:spcBef>
              <a:spcAft>
                <a:spcPts val="0"/>
              </a:spcAft>
              <a:buClr>
                <a:schemeClr val="dk1"/>
              </a:buClr>
              <a:buSzPts val="1100"/>
              <a:buFont typeface="Arial"/>
              <a:buNone/>
            </a:pPr>
            <a:r>
              <a:rPr b="1" lang="en-GB" sz="4300">
                <a:solidFill>
                  <a:schemeClr val="dk1"/>
                </a:solidFill>
              </a:rPr>
              <a:t>Indices Array</a:t>
            </a:r>
            <a:r>
              <a:rPr lang="en-GB" sz="4300">
                <a:solidFill>
                  <a:schemeClr val="dk1"/>
                </a:solidFill>
              </a:rPr>
              <a:t>: [0, 1, 2, 0, 1] // Corresponding column indices for non-zero values</a:t>
            </a:r>
            <a:endParaRPr sz="4300">
              <a:solidFill>
                <a:schemeClr val="dk1"/>
              </a:solidFill>
            </a:endParaRPr>
          </a:p>
          <a:p>
            <a:pPr indent="0" lvl="0" marL="0" rtl="0" algn="l">
              <a:spcBef>
                <a:spcPts val="0"/>
              </a:spcBef>
              <a:spcAft>
                <a:spcPts val="0"/>
              </a:spcAft>
              <a:buNone/>
            </a:pPr>
            <a:r>
              <a:rPr b="1" lang="en-GB" sz="4300">
                <a:solidFill>
                  <a:schemeClr val="dk1"/>
                </a:solidFill>
              </a:rPr>
              <a:t>Indptr Array</a:t>
            </a:r>
            <a:r>
              <a:rPr lang="en-GB" sz="4300">
                <a:solidFill>
                  <a:schemeClr val="dk1"/>
                </a:solidFill>
              </a:rPr>
              <a:t>: [0, 1, 2, 3, 4, 5] // Start index in the data array for each row</a:t>
            </a:r>
            <a:endParaRPr sz="4300">
              <a:solidFill>
                <a:schemeClr val="dk1"/>
              </a:solidFill>
            </a:endParaRPr>
          </a:p>
          <a:p>
            <a:pPr indent="0" lvl="0" marL="0" rtl="0" algn="l">
              <a:spcBef>
                <a:spcPts val="0"/>
              </a:spcBef>
              <a:spcAft>
                <a:spcPts val="0"/>
              </a:spcAft>
              <a:buNone/>
            </a:pPr>
            <a:r>
              <a:t/>
            </a:r>
            <a:endParaRPr sz="4300">
              <a:solidFill>
                <a:schemeClr val="dk1"/>
              </a:solidFill>
            </a:endParaRPr>
          </a:p>
          <a:p>
            <a:pPr indent="0" lvl="0" marL="0" rtl="0" algn="l">
              <a:spcBef>
                <a:spcPts val="0"/>
              </a:spcBef>
              <a:spcAft>
                <a:spcPts val="0"/>
              </a:spcAft>
              <a:buNone/>
            </a:pPr>
            <a:r>
              <a:rPr b="1" lang="en-GB" sz="4300">
                <a:solidFill>
                  <a:schemeClr val="dk1"/>
                </a:solidFill>
              </a:rPr>
              <a:t>For Omega:</a:t>
            </a:r>
            <a:endParaRPr b="1" sz="4300">
              <a:solidFill>
                <a:schemeClr val="dk1"/>
              </a:solidFill>
            </a:endParaRPr>
          </a:p>
          <a:p>
            <a:pPr indent="0" lvl="0" marL="0" rtl="0" algn="l">
              <a:spcBef>
                <a:spcPts val="0"/>
              </a:spcBef>
              <a:spcAft>
                <a:spcPts val="0"/>
              </a:spcAft>
              <a:buNone/>
            </a:pPr>
            <a:r>
              <a:rPr b="1" lang="en-GB" sz="4300">
                <a:solidFill>
                  <a:schemeClr val="dk1"/>
                </a:solidFill>
              </a:rPr>
              <a:t>Data Array for Omega</a:t>
            </a:r>
            <a:r>
              <a:rPr lang="en-GB" sz="4300">
                <a:solidFill>
                  <a:schemeClr val="dk1"/>
                </a:solidFill>
              </a:rPr>
              <a:t>: [1, 1, 1, 1, 1] // Only non-zero values are stored (all ones because Omega only contains 0 or 1).</a:t>
            </a:r>
            <a:endParaRPr sz="4300">
              <a:solidFill>
                <a:schemeClr val="dk1"/>
              </a:solidFill>
            </a:endParaRPr>
          </a:p>
          <a:p>
            <a:pPr indent="0" lvl="0" marL="0" rtl="0" algn="l">
              <a:spcBef>
                <a:spcPts val="0"/>
              </a:spcBef>
              <a:spcAft>
                <a:spcPts val="0"/>
              </a:spcAft>
              <a:buNone/>
            </a:pPr>
            <a:r>
              <a:rPr b="1" lang="en-GB" sz="4300">
                <a:solidFill>
                  <a:schemeClr val="dk1"/>
                </a:solidFill>
              </a:rPr>
              <a:t>Indices Array for Omega</a:t>
            </a:r>
            <a:r>
              <a:rPr lang="en-GB" sz="4300">
                <a:solidFill>
                  <a:schemeClr val="dk1"/>
                </a:solidFill>
              </a:rPr>
              <a:t>: [0, 1, 2, 0, 1] // Corresponding column indices for the ones in Omega.</a:t>
            </a:r>
            <a:endParaRPr sz="4300">
              <a:solidFill>
                <a:schemeClr val="dk1"/>
              </a:solidFill>
            </a:endParaRPr>
          </a:p>
          <a:p>
            <a:pPr indent="0" lvl="0" marL="0" rtl="0" algn="l">
              <a:spcBef>
                <a:spcPts val="0"/>
              </a:spcBef>
              <a:spcAft>
                <a:spcPts val="0"/>
              </a:spcAft>
              <a:buNone/>
            </a:pPr>
            <a:r>
              <a:rPr b="1" lang="en-GB" sz="4300">
                <a:solidFill>
                  <a:schemeClr val="dk1"/>
                </a:solidFill>
              </a:rPr>
              <a:t>Indptr Array for Omega</a:t>
            </a:r>
            <a:r>
              <a:rPr lang="en-GB" sz="4300">
                <a:solidFill>
                  <a:schemeClr val="dk1"/>
                </a:solidFill>
              </a:rPr>
              <a:t>: [0, 1, 2, 3, 4, 5] </a:t>
            </a:r>
            <a:r>
              <a:rPr lang="en-GB" sz="4300">
                <a:solidFill>
                  <a:schemeClr val="dk1"/>
                </a:solidFill>
              </a:rPr>
              <a:t>// Start index in the data array for each row, identical to </a:t>
            </a:r>
            <a:r>
              <a:rPr b="1" lang="en-GB" sz="4300">
                <a:solidFill>
                  <a:schemeClr val="dk1"/>
                </a:solidFill>
              </a:rPr>
              <a:t>R</a:t>
            </a:r>
            <a:r>
              <a:rPr lang="en-GB" sz="4300">
                <a:solidFill>
                  <a:schemeClr val="dk1"/>
                </a:solidFill>
              </a:rPr>
              <a:t> because both matrices have the same sparsity pattern.</a:t>
            </a:r>
            <a:endParaRPr sz="4300">
              <a:solidFill>
                <a:schemeClr val="dk1"/>
              </a:solidFill>
            </a:endParaRPr>
          </a:p>
          <a:p>
            <a:pPr indent="0" lvl="0" marL="0" rtl="0" algn="l">
              <a:spcBef>
                <a:spcPts val="0"/>
              </a:spcBef>
              <a:spcAft>
                <a:spcPts val="0"/>
              </a:spcAft>
              <a:buClr>
                <a:schemeClr val="dk1"/>
              </a:buClr>
              <a:buSzPts val="1100"/>
              <a:buFont typeface="Arial"/>
              <a:buNone/>
            </a:pPr>
            <a:r>
              <a:t/>
            </a:r>
            <a:endParaRPr sz="4300">
              <a:solidFill>
                <a:schemeClr val="dk1"/>
              </a:solidFill>
            </a:endParaRPr>
          </a:p>
          <a:p>
            <a:pPr indent="0" lvl="0" marL="0" rtl="0" algn="l">
              <a:spcBef>
                <a:spcPts val="0"/>
              </a:spcBef>
              <a:spcAft>
                <a:spcPts val="0"/>
              </a:spcAft>
              <a:buNone/>
            </a:pPr>
            <a:r>
              <a:t/>
            </a:r>
            <a:endParaRPr sz="4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6" name="Shape 816"/>
        <p:cNvGrpSpPr/>
        <p:nvPr/>
      </p:nvGrpSpPr>
      <p:grpSpPr>
        <a:xfrm>
          <a:off x="0" y="0"/>
          <a:ext cx="0" cy="0"/>
          <a:chOff x="0" y="0"/>
          <a:chExt cx="0" cy="0"/>
        </a:xfrm>
      </p:grpSpPr>
      <p:sp>
        <p:nvSpPr>
          <p:cNvPr id="817" name="Google Shape;817;p42"/>
          <p:cNvSpPr txBox="1"/>
          <p:nvPr>
            <p:ph idx="12" type="sldNum"/>
          </p:nvPr>
        </p:nvSpPr>
        <p:spPr>
          <a:xfrm>
            <a:off x="35316000" y="19699200"/>
            <a:ext cx="576000" cy="540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53585F"/>
              </a:buClr>
              <a:buFont typeface="Arial"/>
              <a:buNone/>
            </a:pPr>
            <a:fld id="{00000000-1234-1234-1234-123412341234}" type="slidenum">
              <a:rPr lang="en-GB"/>
              <a:t>‹#›</a:t>
            </a:fld>
            <a:endParaRPr/>
          </a:p>
        </p:txBody>
      </p:sp>
      <p:sp>
        <p:nvSpPr>
          <p:cNvPr id="818" name="Google Shape;818;p42"/>
          <p:cNvSpPr txBox="1"/>
          <p:nvPr>
            <p:ph type="title"/>
          </p:nvPr>
        </p:nvSpPr>
        <p:spPr>
          <a:xfrm>
            <a:off x="696125" y="685800"/>
            <a:ext cx="29115000" cy="1733400"/>
          </a:xfrm>
          <a:prstGeom prst="rect">
            <a:avLst/>
          </a:prstGeom>
        </p:spPr>
        <p:txBody>
          <a:bodyPr anchorCtr="0" anchor="b" bIns="0" lIns="0" spcFirstLastPara="1" rIns="182850" wrap="square" tIns="182850">
            <a:noAutofit/>
          </a:bodyPr>
          <a:lstStyle/>
          <a:p>
            <a:pPr indent="0" lvl="0" marL="0" rtl="0" algn="l">
              <a:spcBef>
                <a:spcPts val="0"/>
              </a:spcBef>
              <a:spcAft>
                <a:spcPts val="0"/>
              </a:spcAft>
              <a:buNone/>
            </a:pPr>
            <a:r>
              <a:rPr lang="en-GB"/>
              <a:t>Process in a nutshell</a:t>
            </a:r>
            <a:endParaRPr/>
          </a:p>
        </p:txBody>
      </p:sp>
      <p:sp>
        <p:nvSpPr>
          <p:cNvPr id="819" name="Google Shape;819;p42"/>
          <p:cNvSpPr txBox="1"/>
          <p:nvPr>
            <p:ph idx="1" type="subTitle"/>
          </p:nvPr>
        </p:nvSpPr>
        <p:spPr>
          <a:xfrm>
            <a:off x="696125" y="2419197"/>
            <a:ext cx="29115000" cy="681000"/>
          </a:xfrm>
          <a:prstGeom prst="rect">
            <a:avLst/>
          </a:prstGeom>
        </p:spPr>
        <p:txBody>
          <a:bodyPr anchorCtr="0" anchor="t" bIns="182850" lIns="90000" spcFirstLastPara="1" rIns="182850" wrap="square" tIns="0">
            <a:noAutofit/>
          </a:bodyPr>
          <a:lstStyle/>
          <a:p>
            <a:pPr indent="0" lvl="0" marL="0" rtl="0" algn="l">
              <a:spcBef>
                <a:spcPts val="0"/>
              </a:spcBef>
              <a:spcAft>
                <a:spcPts val="0"/>
              </a:spcAft>
              <a:buNone/>
            </a:pPr>
            <a:r>
              <a:t/>
            </a:r>
            <a:endParaRPr/>
          </a:p>
        </p:txBody>
      </p:sp>
      <p:sp>
        <p:nvSpPr>
          <p:cNvPr id="820" name="Google Shape;820;p42"/>
          <p:cNvSpPr txBox="1"/>
          <p:nvPr>
            <p:ph idx="2" type="body"/>
          </p:nvPr>
        </p:nvSpPr>
        <p:spPr>
          <a:xfrm>
            <a:off x="685800" y="19699200"/>
            <a:ext cx="14050800" cy="5400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GB">
                <a:solidFill>
                  <a:schemeClr val="dk1"/>
                </a:solidFill>
              </a:rPr>
              <a:t>Aman Sunesh, Seoyoon Jung, Damiane Kapanadze</a:t>
            </a:r>
            <a:endParaRPr/>
          </a:p>
        </p:txBody>
      </p:sp>
      <p:sp>
        <p:nvSpPr>
          <p:cNvPr id="821" name="Google Shape;821;p42"/>
          <p:cNvSpPr txBox="1"/>
          <p:nvPr>
            <p:ph idx="3" type="body"/>
          </p:nvPr>
        </p:nvSpPr>
        <p:spPr>
          <a:xfrm>
            <a:off x="14736600" y="19699200"/>
            <a:ext cx="20579400" cy="540000"/>
          </a:xfrm>
          <a:prstGeom prst="rect">
            <a:avLst/>
          </a:prstGeom>
        </p:spPr>
        <p:txBody>
          <a:bodyPr anchorCtr="0" anchor="ctr" bIns="91425" lIns="91425" spcFirstLastPara="1" rIns="182875" wrap="square" tIns="91425">
            <a:noAutofit/>
          </a:bodyPr>
          <a:lstStyle/>
          <a:p>
            <a:pPr indent="0" lvl="0" marL="0" rtl="0" algn="r">
              <a:spcBef>
                <a:spcPts val="0"/>
              </a:spcBef>
              <a:spcAft>
                <a:spcPts val="0"/>
              </a:spcAft>
              <a:buNone/>
            </a:pPr>
            <a:r>
              <a:rPr lang="en-GB">
                <a:solidFill>
                  <a:schemeClr val="dk1"/>
                </a:solidFill>
                <a:latin typeface="Montserrat"/>
                <a:ea typeface="Montserrat"/>
                <a:cs typeface="Montserrat"/>
                <a:sym typeface="Montserrat"/>
              </a:rPr>
              <a:t>Introduction to Data Analysis  |  Fall 2024 |  </a:t>
            </a:r>
            <a:r>
              <a:rPr b="1" lang="en-GB">
                <a:solidFill>
                  <a:schemeClr val="dk1"/>
                </a:solidFill>
                <a:latin typeface="Montserrat"/>
                <a:ea typeface="Montserrat"/>
                <a:cs typeface="Montserrat"/>
                <a:sym typeface="Montserrat"/>
              </a:rPr>
              <a:t>Large Traffic Data Compression</a:t>
            </a:r>
            <a:endParaRPr/>
          </a:p>
        </p:txBody>
      </p:sp>
      <p:sp>
        <p:nvSpPr>
          <p:cNvPr id="822" name="Google Shape;822;p42"/>
          <p:cNvSpPr txBox="1"/>
          <p:nvPr/>
        </p:nvSpPr>
        <p:spPr>
          <a:xfrm>
            <a:off x="959900" y="3711650"/>
            <a:ext cx="34076700" cy="15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3500"/>
              <a:t>Preprocess:</a:t>
            </a:r>
            <a:endParaRPr sz="3500"/>
          </a:p>
          <a:p>
            <a:pPr indent="0" lvl="0" marL="0" rtl="0" algn="l">
              <a:spcBef>
                <a:spcPts val="0"/>
              </a:spcBef>
              <a:spcAft>
                <a:spcPts val="0"/>
              </a:spcAft>
              <a:buClr>
                <a:schemeClr val="dk1"/>
              </a:buClr>
              <a:buSzPts val="1100"/>
              <a:buFont typeface="Arial"/>
              <a:buNone/>
            </a:pPr>
            <a:r>
              <a:rPr lang="en-GB" sz="3500"/>
              <a:t>* original data</a:t>
            </a:r>
            <a:endParaRPr sz="3500"/>
          </a:p>
          <a:p>
            <a:pPr indent="0" lvl="0" marL="0" rtl="0" algn="l">
              <a:spcBef>
                <a:spcPts val="0"/>
              </a:spcBef>
              <a:spcAft>
                <a:spcPts val="0"/>
              </a:spcAft>
              <a:buClr>
                <a:schemeClr val="dk1"/>
              </a:buClr>
              <a:buSzPts val="1100"/>
              <a:buFont typeface="Arial"/>
              <a:buNone/>
            </a:pPr>
            <a:r>
              <a:rPr lang="en-GB" sz="3500"/>
              <a:t>* filter relevant columns</a:t>
            </a:r>
            <a:endParaRPr sz="3500"/>
          </a:p>
          <a:p>
            <a:pPr indent="0" lvl="0" marL="0" rtl="0" algn="l">
              <a:spcBef>
                <a:spcPts val="0"/>
              </a:spcBef>
              <a:spcAft>
                <a:spcPts val="0"/>
              </a:spcAft>
              <a:buClr>
                <a:schemeClr val="dk1"/>
              </a:buClr>
              <a:buSzPts val="1100"/>
              <a:buFont typeface="Arial"/>
              <a:buNone/>
            </a:pPr>
            <a:r>
              <a:rPr lang="en-GB" sz="3500"/>
              <a:t>* consider 1000 rows only</a:t>
            </a:r>
            <a:endParaRPr sz="3500"/>
          </a:p>
          <a:p>
            <a:pPr indent="0" lvl="0" marL="0" rtl="0" algn="l">
              <a:spcBef>
                <a:spcPts val="0"/>
              </a:spcBef>
              <a:spcAft>
                <a:spcPts val="0"/>
              </a:spcAft>
              <a:buClr>
                <a:schemeClr val="dk1"/>
              </a:buClr>
              <a:buSzPts val="1100"/>
              <a:buFont typeface="Arial"/>
              <a:buNone/>
            </a:pPr>
            <a:r>
              <a:rPr lang="en-GB" sz="3500"/>
              <a:t>* sort by column</a:t>
            </a:r>
            <a:endParaRPr sz="3500"/>
          </a:p>
          <a:p>
            <a:pPr indent="0" lvl="0" marL="0" rtl="0" algn="l">
              <a:spcBef>
                <a:spcPts val="0"/>
              </a:spcBef>
              <a:spcAft>
                <a:spcPts val="0"/>
              </a:spcAft>
              <a:buClr>
                <a:schemeClr val="dk1"/>
              </a:buClr>
              <a:buSzPts val="1100"/>
              <a:buFont typeface="Arial"/>
              <a:buNone/>
            </a:pPr>
            <a:r>
              <a:rPr lang="en-GB" sz="3500"/>
              <a:t>** NEED: matrix to record the entries presence (masking) for decoding</a:t>
            </a:r>
            <a:endParaRPr sz="3500"/>
          </a:p>
          <a:p>
            <a:pPr indent="0" lvl="0" marL="0" rtl="0" algn="l">
              <a:spcBef>
                <a:spcPts val="0"/>
              </a:spcBef>
              <a:spcAft>
                <a:spcPts val="0"/>
              </a:spcAft>
              <a:buClr>
                <a:schemeClr val="dk1"/>
              </a:buClr>
              <a:buSzPts val="1100"/>
              <a:buFont typeface="Arial"/>
              <a:buNone/>
            </a:pPr>
            <a:r>
              <a:rPr lang="en-GB" sz="3500"/>
              <a:t>* fill empty entries with column mean</a:t>
            </a:r>
            <a:endParaRPr sz="3500"/>
          </a:p>
          <a:p>
            <a:pPr indent="0" lvl="0" marL="0" rtl="0" algn="l">
              <a:spcBef>
                <a:spcPts val="0"/>
              </a:spcBef>
              <a:spcAft>
                <a:spcPts val="0"/>
              </a:spcAft>
              <a:buNone/>
            </a:pPr>
            <a:r>
              <a:rPr lang="en-GB" sz="3500"/>
              <a:t>* standardize columns → X_true_standardized (of dimension NxM)</a:t>
            </a:r>
            <a:endParaRPr sz="3500"/>
          </a:p>
          <a:p>
            <a:pPr indent="0" lvl="0" marL="0" rtl="0" algn="l">
              <a:spcBef>
                <a:spcPts val="0"/>
              </a:spcBef>
              <a:spcAft>
                <a:spcPts val="0"/>
              </a:spcAft>
              <a:buClr>
                <a:schemeClr val="dk1"/>
              </a:buClr>
              <a:buSzPts val="1100"/>
              <a:buFont typeface="Arial"/>
              <a:buNone/>
            </a:pPr>
            <a:r>
              <a:t/>
            </a:r>
            <a:endParaRPr sz="3500"/>
          </a:p>
          <a:p>
            <a:pPr indent="0" lvl="0" marL="0" rtl="0" algn="l">
              <a:spcBef>
                <a:spcPts val="0"/>
              </a:spcBef>
              <a:spcAft>
                <a:spcPts val="0"/>
              </a:spcAft>
              <a:buClr>
                <a:schemeClr val="dk1"/>
              </a:buClr>
              <a:buSzPts val="1100"/>
              <a:buFont typeface="Arial"/>
              <a:buNone/>
            </a:pPr>
            <a:r>
              <a:rPr lang="en-GB" sz="3500"/>
              <a:t>Encode:</a:t>
            </a:r>
            <a:endParaRPr sz="3500"/>
          </a:p>
          <a:p>
            <a:pPr indent="0" lvl="0" marL="0" rtl="0" algn="l">
              <a:spcBef>
                <a:spcPts val="0"/>
              </a:spcBef>
              <a:spcAft>
                <a:spcPts val="0"/>
              </a:spcAft>
              <a:buClr>
                <a:schemeClr val="dk1"/>
              </a:buClr>
              <a:buSzPts val="1100"/>
              <a:buFont typeface="Arial"/>
              <a:buNone/>
            </a:pPr>
            <a:r>
              <a:rPr lang="en-GB" sz="3500"/>
              <a:t>* importance score based on range of column --&gt; importance_matrix</a:t>
            </a:r>
            <a:endParaRPr sz="3500"/>
          </a:p>
          <a:p>
            <a:pPr indent="0" lvl="0" marL="0" rtl="0" algn="l">
              <a:spcBef>
                <a:spcPts val="0"/>
              </a:spcBef>
              <a:spcAft>
                <a:spcPts val="0"/>
              </a:spcAft>
              <a:buClr>
                <a:schemeClr val="dk1"/>
              </a:buClr>
              <a:buSzPts val="1100"/>
              <a:buFont typeface="Arial"/>
              <a:buNone/>
            </a:pPr>
            <a:r>
              <a:rPr lang="en-GB" sz="3500"/>
              <a:t>* normalize to get probability [0,1] --&gt; prob_matrix</a:t>
            </a:r>
            <a:endParaRPr sz="3500"/>
          </a:p>
          <a:p>
            <a:pPr indent="0" lvl="0" marL="0" rtl="0" algn="l">
              <a:spcBef>
                <a:spcPts val="0"/>
              </a:spcBef>
              <a:spcAft>
                <a:spcPts val="0"/>
              </a:spcAft>
              <a:buClr>
                <a:schemeClr val="dk1"/>
              </a:buClr>
              <a:buSzPts val="1100"/>
              <a:buFont typeface="Arial"/>
              <a:buNone/>
            </a:pPr>
            <a:r>
              <a:rPr lang="en-GB" sz="3500"/>
              <a:t>* shrink dimension using retain fraction (small retain = more compression) (retain fraction= sparsity level) -done randomly</a:t>
            </a:r>
            <a:endParaRPr sz="3500"/>
          </a:p>
          <a:p>
            <a:pPr indent="0" lvl="0" marL="0" rtl="0" algn="l">
              <a:spcBef>
                <a:spcPts val="0"/>
              </a:spcBef>
              <a:spcAft>
                <a:spcPts val="0"/>
              </a:spcAft>
              <a:buClr>
                <a:schemeClr val="dk1"/>
              </a:buClr>
              <a:buSzPts val="1100"/>
              <a:buFont typeface="Arial"/>
              <a:buNone/>
            </a:pPr>
            <a:r>
              <a:rPr lang="en-GB" sz="3500"/>
              <a:t>* </a:t>
            </a:r>
            <a:r>
              <a:rPr lang="en-GB" sz="3500" u="sng"/>
              <a:t>omega</a:t>
            </a:r>
            <a:r>
              <a:rPr lang="en-GB" sz="3500"/>
              <a:t> = </a:t>
            </a:r>
            <a:r>
              <a:rPr lang="en-GB" sz="3500">
                <a:solidFill>
                  <a:schemeClr val="dk1"/>
                </a:solidFill>
              </a:rPr>
              <a:t>recording the entries presence with 0 and 1 (=masking) → later used for fitting result matrix to dimension of retained matrix</a:t>
            </a:r>
            <a:endParaRPr sz="3500"/>
          </a:p>
          <a:p>
            <a:pPr indent="0" lvl="0" marL="0" rtl="0" algn="l">
              <a:spcBef>
                <a:spcPts val="0"/>
              </a:spcBef>
              <a:spcAft>
                <a:spcPts val="0"/>
              </a:spcAft>
              <a:buNone/>
            </a:pPr>
            <a:r>
              <a:rPr lang="en-GB" sz="3500"/>
              <a:t>* </a:t>
            </a:r>
            <a:r>
              <a:rPr lang="en-GB" sz="3500" u="sng"/>
              <a:t>R</a:t>
            </a:r>
            <a:r>
              <a:rPr lang="en-GB" sz="3500"/>
              <a:t> = </a:t>
            </a:r>
            <a:r>
              <a:rPr lang="en-GB" sz="3500">
                <a:solidFill>
                  <a:schemeClr val="dk1"/>
                </a:solidFill>
              </a:rPr>
              <a:t>matrix with less important entries discarded → “observed matrix”</a:t>
            </a:r>
            <a:endParaRPr sz="3500"/>
          </a:p>
          <a:p>
            <a:pPr indent="0" lvl="0" marL="0" rtl="0" algn="l">
              <a:spcBef>
                <a:spcPts val="0"/>
              </a:spcBef>
              <a:spcAft>
                <a:spcPts val="0"/>
              </a:spcAft>
              <a:buNone/>
            </a:pPr>
            <a:r>
              <a:rPr lang="en-GB" sz="3500"/>
              <a:t>* compress omega and R into compressed sparse matrix</a:t>
            </a:r>
            <a:endParaRPr sz="3500"/>
          </a:p>
          <a:p>
            <a:pPr indent="0" lvl="0" marL="0" rtl="0" algn="l">
              <a:spcBef>
                <a:spcPts val="0"/>
              </a:spcBef>
              <a:spcAft>
                <a:spcPts val="0"/>
              </a:spcAft>
              <a:buNone/>
            </a:pPr>
            <a:r>
              <a:t/>
            </a:r>
            <a:endParaRPr sz="3500"/>
          </a:p>
          <a:p>
            <a:pPr indent="0" lvl="0" marL="0" rtl="0" algn="l">
              <a:spcBef>
                <a:spcPts val="0"/>
              </a:spcBef>
              <a:spcAft>
                <a:spcPts val="0"/>
              </a:spcAft>
              <a:buNone/>
            </a:pPr>
            <a:r>
              <a:rPr lang="en-GB" sz="3500"/>
              <a:t>Decode:</a:t>
            </a:r>
            <a:endParaRPr sz="3500"/>
          </a:p>
          <a:p>
            <a:pPr indent="0" lvl="0" marL="0" rtl="0" algn="l">
              <a:spcBef>
                <a:spcPts val="0"/>
              </a:spcBef>
              <a:spcAft>
                <a:spcPts val="0"/>
              </a:spcAft>
              <a:buNone/>
            </a:pPr>
            <a:r>
              <a:rPr lang="en-GB" sz="3500"/>
              <a:t>* start with randomly filled C, P, and identity matrix I</a:t>
            </a:r>
            <a:endParaRPr sz="3500"/>
          </a:p>
          <a:p>
            <a:pPr indent="0" lvl="0" marL="0" rtl="0" algn="l">
              <a:spcBef>
                <a:spcPts val="0"/>
              </a:spcBef>
              <a:spcAft>
                <a:spcPts val="0"/>
              </a:spcAft>
              <a:buNone/>
            </a:pPr>
            <a:r>
              <a:rPr lang="en-GB" sz="3500"/>
              <a:t>* error_func : reconstruction error (error between CP and R) + regularization error (frobenius norm, prevents overfitting)</a:t>
            </a:r>
            <a:endParaRPr sz="3500"/>
          </a:p>
          <a:p>
            <a:pPr indent="0" lvl="0" marL="0" rtl="0" algn="l">
              <a:spcBef>
                <a:spcPts val="0"/>
              </a:spcBef>
              <a:spcAft>
                <a:spcPts val="0"/>
              </a:spcAft>
              <a:buNone/>
            </a:pPr>
            <a:r>
              <a:rPr lang="en-GB" sz="3500"/>
              <a:t>* block coordinate descent: traverse dimension NxM for C and P each </a:t>
            </a:r>
            <a:endParaRPr sz="3500"/>
          </a:p>
          <a:p>
            <a:pPr indent="0" lvl="0" marL="0" rtl="0" algn="l">
              <a:spcBef>
                <a:spcPts val="0"/>
              </a:spcBef>
              <a:spcAft>
                <a:spcPts val="0"/>
              </a:spcAft>
              <a:buNone/>
            </a:pPr>
            <a:r>
              <a:rPr lang="en-GB" sz="3500"/>
              <a:t>* compute error and rank </a:t>
            </a:r>
            <a:endParaRPr sz="3500"/>
          </a:p>
          <a:p>
            <a:pPr indent="0" lvl="0" marL="0" rtl="0" algn="l">
              <a:spcBef>
                <a:spcPts val="0"/>
              </a:spcBef>
              <a:spcAft>
                <a:spcPts val="0"/>
              </a:spcAft>
              <a:buNone/>
            </a:pPr>
            <a:r>
              <a:t/>
            </a:r>
            <a:endParaRPr sz="3500"/>
          </a:p>
          <a:p>
            <a:pPr indent="0" lvl="0" marL="0" rtl="0" algn="l">
              <a:spcBef>
                <a:spcPts val="0"/>
              </a:spcBef>
              <a:spcAft>
                <a:spcPts val="0"/>
              </a:spcAft>
              <a:buNone/>
            </a:pPr>
            <a:r>
              <a:rPr lang="en-GB" sz="3500"/>
              <a:t>In decode, need to:</a:t>
            </a:r>
            <a:endParaRPr sz="3500"/>
          </a:p>
          <a:p>
            <a:pPr indent="0" lvl="0" marL="0" rtl="0" algn="l">
              <a:spcBef>
                <a:spcPts val="0"/>
              </a:spcBef>
              <a:spcAft>
                <a:spcPts val="0"/>
              </a:spcAft>
              <a:buNone/>
            </a:pPr>
            <a:r>
              <a:rPr lang="en-GB" sz="3500"/>
              <a:t>* tune reconstructed matrix by discarding filler values, by multiplying by omega -&gt; demask</a:t>
            </a:r>
            <a:endParaRPr sz="3500"/>
          </a:p>
          <a:p>
            <a:pPr indent="0" lvl="0" marL="0" rtl="0" algn="l">
              <a:spcBef>
                <a:spcPts val="0"/>
              </a:spcBef>
              <a:spcAft>
                <a:spcPts val="0"/>
              </a:spcAft>
              <a:buNone/>
            </a:pPr>
            <a:r>
              <a:rPr lang="en-GB" sz="3500"/>
              <a:t>* also get error between X_true (with first 1000 rows, no other processing done) with reconstructed.</a:t>
            </a:r>
            <a:endParaRPr sz="3500"/>
          </a:p>
          <a:p>
            <a:pPr indent="0" lvl="0" marL="0" rtl="0" algn="l">
              <a:spcBef>
                <a:spcPts val="0"/>
              </a:spcBef>
              <a:spcAft>
                <a:spcPts val="0"/>
              </a:spcAft>
              <a:buNone/>
            </a:pPr>
            <a:r>
              <a:t/>
            </a:r>
            <a:endParaRPr sz="3500"/>
          </a:p>
          <a:p>
            <a:pPr indent="0" lvl="0" marL="0" rtl="0" algn="r">
              <a:spcBef>
                <a:spcPts val="0"/>
              </a:spcBef>
              <a:spcAft>
                <a:spcPts val="0"/>
              </a:spcAft>
              <a:buNone/>
            </a:pPr>
            <a:r>
              <a:rPr lang="en-GB" sz="3500"/>
              <a:t>* </a:t>
            </a:r>
            <a:endParaRPr sz="3500"/>
          </a:p>
          <a:p>
            <a:pPr indent="0" lvl="0" marL="0" rtl="0" algn="l">
              <a:spcBef>
                <a:spcPts val="0"/>
              </a:spcBef>
              <a:spcAft>
                <a:spcPts val="0"/>
              </a:spcAft>
              <a:buClr>
                <a:schemeClr val="dk1"/>
              </a:buClr>
              <a:buSzPts val="1100"/>
              <a:buFont typeface="Arial"/>
              <a:buNone/>
            </a:pPr>
            <a:r>
              <a:t/>
            </a:r>
            <a:endParaRPr sz="3500"/>
          </a:p>
          <a:p>
            <a:pPr indent="0" lvl="0" marL="0" rtl="0" algn="l">
              <a:spcBef>
                <a:spcPts val="0"/>
              </a:spcBef>
              <a:spcAft>
                <a:spcPts val="0"/>
              </a:spcAft>
              <a:buNone/>
            </a:pPr>
            <a:r>
              <a:t/>
            </a:r>
            <a:endParaRPr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26" name="Shape 826"/>
        <p:cNvGrpSpPr/>
        <p:nvPr/>
      </p:nvGrpSpPr>
      <p:grpSpPr>
        <a:xfrm>
          <a:off x="0" y="0"/>
          <a:ext cx="0" cy="0"/>
          <a:chOff x="0" y="0"/>
          <a:chExt cx="0" cy="0"/>
        </a:xfrm>
      </p:grpSpPr>
      <p:sp>
        <p:nvSpPr>
          <p:cNvPr id="827" name="Google Shape;827;p43"/>
          <p:cNvSpPr txBox="1"/>
          <p:nvPr>
            <p:ph idx="12" type="sldNum"/>
          </p:nvPr>
        </p:nvSpPr>
        <p:spPr>
          <a:xfrm>
            <a:off x="35316000" y="19699200"/>
            <a:ext cx="576000" cy="540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53585F"/>
              </a:buClr>
              <a:buFont typeface="Arial"/>
              <a:buNone/>
            </a:pPr>
            <a:fld id="{00000000-1234-1234-1234-123412341234}" type="slidenum">
              <a:rPr lang="en-GB"/>
              <a:t>‹#›</a:t>
            </a:fld>
            <a:endParaRPr/>
          </a:p>
        </p:txBody>
      </p:sp>
      <p:sp>
        <p:nvSpPr>
          <p:cNvPr id="828" name="Google Shape;828;p43"/>
          <p:cNvSpPr txBox="1"/>
          <p:nvPr>
            <p:ph type="title"/>
          </p:nvPr>
        </p:nvSpPr>
        <p:spPr>
          <a:xfrm>
            <a:off x="696125" y="685800"/>
            <a:ext cx="29115000" cy="1733400"/>
          </a:xfrm>
          <a:prstGeom prst="rect">
            <a:avLst/>
          </a:prstGeom>
        </p:spPr>
        <p:txBody>
          <a:bodyPr anchorCtr="0" anchor="b" bIns="0" lIns="0" spcFirstLastPara="1" rIns="182850" wrap="square" tIns="182850">
            <a:noAutofit/>
          </a:bodyPr>
          <a:lstStyle/>
          <a:p>
            <a:pPr indent="0" lvl="0" marL="0" rtl="0" algn="l">
              <a:spcBef>
                <a:spcPts val="0"/>
              </a:spcBef>
              <a:spcAft>
                <a:spcPts val="0"/>
              </a:spcAft>
              <a:buNone/>
            </a:pPr>
            <a:r>
              <a:rPr lang="en-GB"/>
              <a:t>Decoding + Assessing accuracy</a:t>
            </a:r>
            <a:endParaRPr/>
          </a:p>
        </p:txBody>
      </p:sp>
      <p:sp>
        <p:nvSpPr>
          <p:cNvPr id="829" name="Google Shape;829;p43"/>
          <p:cNvSpPr txBox="1"/>
          <p:nvPr>
            <p:ph idx="1" type="subTitle"/>
          </p:nvPr>
        </p:nvSpPr>
        <p:spPr>
          <a:xfrm>
            <a:off x="696125" y="2419200"/>
            <a:ext cx="29115000" cy="681000"/>
          </a:xfrm>
          <a:prstGeom prst="rect">
            <a:avLst/>
          </a:prstGeom>
        </p:spPr>
        <p:txBody>
          <a:bodyPr anchorCtr="0" anchor="t" bIns="182850" lIns="90000" spcFirstLastPara="1" rIns="182850" wrap="square" tIns="0">
            <a:noAutofit/>
          </a:bodyPr>
          <a:lstStyle/>
          <a:p>
            <a:pPr indent="0" lvl="0" marL="0" rtl="0" algn="l">
              <a:spcBef>
                <a:spcPts val="0"/>
              </a:spcBef>
              <a:spcAft>
                <a:spcPts val="0"/>
              </a:spcAft>
              <a:buNone/>
            </a:pPr>
            <a:r>
              <a:t/>
            </a:r>
            <a:endParaRPr/>
          </a:p>
        </p:txBody>
      </p:sp>
      <p:sp>
        <p:nvSpPr>
          <p:cNvPr id="830" name="Google Shape;830;p43"/>
          <p:cNvSpPr txBox="1"/>
          <p:nvPr>
            <p:ph idx="3" type="body"/>
          </p:nvPr>
        </p:nvSpPr>
        <p:spPr>
          <a:xfrm>
            <a:off x="14736600" y="19699200"/>
            <a:ext cx="20579400" cy="540000"/>
          </a:xfrm>
          <a:prstGeom prst="rect">
            <a:avLst/>
          </a:prstGeom>
        </p:spPr>
        <p:txBody>
          <a:bodyPr anchorCtr="0" anchor="ctr" bIns="91425" lIns="91425" spcFirstLastPara="1" rIns="182875" wrap="square" tIns="91425">
            <a:noAutofit/>
          </a:bodyPr>
          <a:lstStyle/>
          <a:p>
            <a:pPr indent="0" lvl="0" marL="0" rtl="0" algn="r">
              <a:spcBef>
                <a:spcPts val="0"/>
              </a:spcBef>
              <a:spcAft>
                <a:spcPts val="0"/>
              </a:spcAft>
              <a:buNone/>
            </a:pPr>
            <a:r>
              <a:t/>
            </a:r>
            <a:endParaRPr/>
          </a:p>
        </p:txBody>
      </p:sp>
      <p:pic>
        <p:nvPicPr>
          <p:cNvPr id="831" name="Google Shape;831;p43"/>
          <p:cNvPicPr preferRelativeResize="0"/>
          <p:nvPr/>
        </p:nvPicPr>
        <p:blipFill>
          <a:blip r:embed="rId3">
            <a:alphaModFix/>
          </a:blip>
          <a:stretch>
            <a:fillRect/>
          </a:stretch>
        </p:blipFill>
        <p:spPr>
          <a:xfrm>
            <a:off x="7891575" y="3971450"/>
            <a:ext cx="17495900" cy="3775950"/>
          </a:xfrm>
          <a:prstGeom prst="rect">
            <a:avLst/>
          </a:prstGeom>
          <a:noFill/>
          <a:ln>
            <a:noFill/>
          </a:ln>
        </p:spPr>
      </p:pic>
      <p:pic>
        <p:nvPicPr>
          <p:cNvPr id="832" name="Google Shape;832;p43"/>
          <p:cNvPicPr preferRelativeResize="0"/>
          <p:nvPr/>
        </p:nvPicPr>
        <p:blipFill>
          <a:blip r:embed="rId4">
            <a:alphaModFix/>
          </a:blip>
          <a:stretch>
            <a:fillRect/>
          </a:stretch>
        </p:blipFill>
        <p:spPr>
          <a:xfrm>
            <a:off x="6055375" y="7475575"/>
            <a:ext cx="24465249" cy="2926750"/>
          </a:xfrm>
          <a:prstGeom prst="rect">
            <a:avLst/>
          </a:prstGeom>
          <a:noFill/>
          <a:ln>
            <a:noFill/>
          </a:ln>
        </p:spPr>
      </p:pic>
      <p:sp>
        <p:nvSpPr>
          <p:cNvPr id="833" name="Google Shape;833;p43"/>
          <p:cNvSpPr txBox="1"/>
          <p:nvPr/>
        </p:nvSpPr>
        <p:spPr>
          <a:xfrm>
            <a:off x="2069825" y="11954575"/>
            <a:ext cx="32165100" cy="68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200">
                <a:solidFill>
                  <a:schemeClr val="accent3"/>
                </a:solidFill>
                <a:latin typeface="Montserrat"/>
                <a:ea typeface="Montserrat"/>
                <a:cs typeface="Montserrat"/>
                <a:sym typeface="Montserrat"/>
              </a:rPr>
              <a:t>Block coordinate descent</a:t>
            </a:r>
            <a:r>
              <a:rPr lang="en-GB" sz="6200">
                <a:solidFill>
                  <a:schemeClr val="lt1"/>
                </a:solidFill>
                <a:latin typeface="Montserrat"/>
                <a:ea typeface="Montserrat"/>
                <a:cs typeface="Montserrat"/>
                <a:sym typeface="Montserrat"/>
              </a:rPr>
              <a:t> to get C, P </a:t>
            </a:r>
            <a:endParaRPr sz="6200">
              <a:solidFill>
                <a:schemeClr val="lt1"/>
              </a:solidFill>
              <a:latin typeface="Montserrat"/>
              <a:ea typeface="Montserrat"/>
              <a:cs typeface="Montserrat"/>
              <a:sym typeface="Montserrat"/>
            </a:endParaRPr>
          </a:p>
          <a:p>
            <a:pPr indent="-622300" lvl="0" marL="457200" rtl="0" algn="l">
              <a:spcBef>
                <a:spcPts val="0"/>
              </a:spcBef>
              <a:spcAft>
                <a:spcPts val="0"/>
              </a:spcAft>
              <a:buClr>
                <a:schemeClr val="lt1"/>
              </a:buClr>
              <a:buSzPts val="6200"/>
              <a:buFont typeface="Montserrat"/>
              <a:buChar char="-"/>
            </a:pPr>
            <a:r>
              <a:rPr lang="en-GB" sz="6200" u="sng">
                <a:solidFill>
                  <a:schemeClr val="lt1"/>
                </a:solidFill>
                <a:latin typeface="Montserrat"/>
                <a:ea typeface="Montserrat"/>
                <a:cs typeface="Montserrat"/>
                <a:sym typeface="Montserrat"/>
              </a:rPr>
              <a:t>regularization error</a:t>
            </a:r>
            <a:r>
              <a:rPr lang="en-GB" sz="6200">
                <a:solidFill>
                  <a:schemeClr val="lt1"/>
                </a:solidFill>
                <a:latin typeface="Montserrat"/>
                <a:ea typeface="Montserrat"/>
                <a:cs typeface="Montserrat"/>
                <a:sym typeface="Montserrat"/>
              </a:rPr>
              <a:t> </a:t>
            </a:r>
            <a:r>
              <a:rPr lang="en-GB" sz="5400">
                <a:solidFill>
                  <a:schemeClr val="lt1"/>
                </a:solidFill>
                <a:latin typeface="Montserrat"/>
                <a:ea typeface="Montserrat"/>
                <a:cs typeface="Montserrat"/>
                <a:sym typeface="Montserrat"/>
              </a:rPr>
              <a:t>(frobenius norm, prevents overfitting)</a:t>
            </a:r>
            <a:endParaRPr sz="5400">
              <a:solidFill>
                <a:schemeClr val="lt1"/>
              </a:solidFill>
              <a:latin typeface="Montserrat"/>
              <a:ea typeface="Montserrat"/>
              <a:cs typeface="Montserrat"/>
              <a:sym typeface="Montserrat"/>
            </a:endParaRPr>
          </a:p>
          <a:p>
            <a:pPr indent="-622300" lvl="0" marL="457200" rtl="0" algn="l">
              <a:spcBef>
                <a:spcPts val="0"/>
              </a:spcBef>
              <a:spcAft>
                <a:spcPts val="0"/>
              </a:spcAft>
              <a:buClr>
                <a:schemeClr val="lt1"/>
              </a:buClr>
              <a:buSzPts val="6200"/>
              <a:buFont typeface="Montserrat"/>
              <a:buChar char="-"/>
            </a:pPr>
            <a:r>
              <a:rPr lang="en-GB" sz="6200" u="sng">
                <a:solidFill>
                  <a:schemeClr val="lt1"/>
                </a:solidFill>
                <a:latin typeface="Montserrat"/>
                <a:ea typeface="Montserrat"/>
                <a:cs typeface="Montserrat"/>
                <a:sym typeface="Montserrat"/>
              </a:rPr>
              <a:t>reconstruction error</a:t>
            </a:r>
            <a:r>
              <a:rPr lang="en-GB" sz="6200">
                <a:solidFill>
                  <a:schemeClr val="lt1"/>
                </a:solidFill>
                <a:latin typeface="Montserrat"/>
                <a:ea typeface="Montserrat"/>
                <a:cs typeface="Montserrat"/>
                <a:sym typeface="Montserrat"/>
              </a:rPr>
              <a:t> </a:t>
            </a:r>
            <a:r>
              <a:rPr lang="en-GB" sz="5400">
                <a:solidFill>
                  <a:schemeClr val="lt1"/>
                </a:solidFill>
                <a:latin typeface="Montserrat"/>
                <a:ea typeface="Montserrat"/>
                <a:cs typeface="Montserrat"/>
                <a:sym typeface="Montserrat"/>
              </a:rPr>
              <a:t>(error between CP^T and R): </a:t>
            </a:r>
            <a:r>
              <a:rPr lang="en-GB" sz="4900">
                <a:solidFill>
                  <a:schemeClr val="lt1"/>
                </a:solidFill>
                <a:latin typeface="Montserrat"/>
                <a:ea typeface="Montserrat"/>
                <a:cs typeface="Montserrat"/>
                <a:sym typeface="Montserrat"/>
              </a:rPr>
              <a:t>use omega to mask out non-observed entries</a:t>
            </a:r>
            <a:endParaRPr sz="4900">
              <a:solidFill>
                <a:schemeClr val="lt1"/>
              </a:solidFill>
              <a:latin typeface="Montserrat"/>
              <a:ea typeface="Montserrat"/>
              <a:cs typeface="Montserrat"/>
              <a:sym typeface="Montserrat"/>
            </a:endParaRPr>
          </a:p>
          <a:p>
            <a:pPr indent="-647700" lvl="0" marL="457200" rtl="0" algn="l">
              <a:spcBef>
                <a:spcPts val="0"/>
              </a:spcBef>
              <a:spcAft>
                <a:spcPts val="0"/>
              </a:spcAft>
              <a:buClr>
                <a:schemeClr val="lt1"/>
              </a:buClr>
              <a:buSzPts val="6600"/>
              <a:buFont typeface="Montserrat"/>
              <a:buChar char="-"/>
            </a:pPr>
            <a:r>
              <a:t/>
            </a:r>
            <a:endParaRPr sz="6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6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6200">
              <a:solidFill>
                <a:schemeClr val="lt1"/>
              </a:solidFill>
              <a:latin typeface="Montserrat"/>
              <a:ea typeface="Montserrat"/>
              <a:cs typeface="Montserrat"/>
              <a:sym typeface="Montserrat"/>
            </a:endParaRPr>
          </a:p>
        </p:txBody>
      </p:sp>
      <p:pic>
        <p:nvPicPr>
          <p:cNvPr id="834" name="Google Shape;834;p43"/>
          <p:cNvPicPr preferRelativeResize="0"/>
          <p:nvPr/>
        </p:nvPicPr>
        <p:blipFill>
          <a:blip r:embed="rId5">
            <a:alphaModFix/>
          </a:blip>
          <a:stretch>
            <a:fillRect/>
          </a:stretch>
        </p:blipFill>
        <p:spPr>
          <a:xfrm>
            <a:off x="2337087" y="15336438"/>
            <a:ext cx="31630576" cy="3439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44"/>
          <p:cNvSpPr txBox="1"/>
          <p:nvPr>
            <p:ph idx="12" type="sldNum"/>
          </p:nvPr>
        </p:nvSpPr>
        <p:spPr>
          <a:xfrm>
            <a:off x="35316000" y="19699200"/>
            <a:ext cx="576000" cy="540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53585F"/>
              </a:buClr>
              <a:buFont typeface="Arial"/>
              <a:buNone/>
            </a:pPr>
            <a:fld id="{00000000-1234-1234-1234-123412341234}" type="slidenum">
              <a:rPr lang="en-GB"/>
              <a:t>‹#›</a:t>
            </a:fld>
            <a:endParaRPr/>
          </a:p>
        </p:txBody>
      </p:sp>
      <p:sp>
        <p:nvSpPr>
          <p:cNvPr id="840" name="Google Shape;840;p44"/>
          <p:cNvSpPr txBox="1"/>
          <p:nvPr>
            <p:ph type="title"/>
          </p:nvPr>
        </p:nvSpPr>
        <p:spPr>
          <a:xfrm>
            <a:off x="696125" y="685800"/>
            <a:ext cx="29115000" cy="1733400"/>
          </a:xfrm>
          <a:prstGeom prst="rect">
            <a:avLst/>
          </a:prstGeom>
        </p:spPr>
        <p:txBody>
          <a:bodyPr anchorCtr="0" anchor="b" bIns="0" lIns="0" spcFirstLastPara="1" rIns="182850" wrap="square" tIns="182850">
            <a:noAutofit/>
          </a:bodyPr>
          <a:lstStyle/>
          <a:p>
            <a:pPr indent="0" lvl="0" marL="0" rtl="0" algn="l">
              <a:spcBef>
                <a:spcPts val="0"/>
              </a:spcBef>
              <a:spcAft>
                <a:spcPts val="0"/>
              </a:spcAft>
              <a:buNone/>
            </a:pPr>
            <a:r>
              <a:rPr lang="en-GB"/>
              <a:t>Compression results</a:t>
            </a:r>
            <a:endParaRPr/>
          </a:p>
        </p:txBody>
      </p:sp>
      <p:sp>
        <p:nvSpPr>
          <p:cNvPr id="841" name="Google Shape;841;p44"/>
          <p:cNvSpPr txBox="1"/>
          <p:nvPr>
            <p:ph idx="1" type="subTitle"/>
          </p:nvPr>
        </p:nvSpPr>
        <p:spPr>
          <a:xfrm>
            <a:off x="696125" y="2419200"/>
            <a:ext cx="29115000" cy="681000"/>
          </a:xfrm>
          <a:prstGeom prst="rect">
            <a:avLst/>
          </a:prstGeom>
        </p:spPr>
        <p:txBody>
          <a:bodyPr anchorCtr="0" anchor="t" bIns="182850" lIns="90000" spcFirstLastPara="1" rIns="182850" wrap="square" tIns="0">
            <a:noAutofit/>
          </a:bodyPr>
          <a:lstStyle/>
          <a:p>
            <a:pPr indent="0" lvl="0" marL="0" rtl="0" algn="l">
              <a:spcBef>
                <a:spcPts val="0"/>
              </a:spcBef>
              <a:spcAft>
                <a:spcPts val="0"/>
              </a:spcAft>
              <a:buNone/>
            </a:pPr>
            <a:r>
              <a:t/>
            </a:r>
            <a:endParaRPr/>
          </a:p>
        </p:txBody>
      </p:sp>
      <p:sp>
        <p:nvSpPr>
          <p:cNvPr id="842" name="Google Shape;842;p44"/>
          <p:cNvSpPr txBox="1"/>
          <p:nvPr>
            <p:ph idx="2" type="body"/>
          </p:nvPr>
        </p:nvSpPr>
        <p:spPr>
          <a:xfrm>
            <a:off x="3622200" y="4467597"/>
            <a:ext cx="11640000" cy="21384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GB" sz="5200"/>
              <a:t>Compression ratio table:</a:t>
            </a:r>
            <a:endParaRPr sz="5200"/>
          </a:p>
          <a:p>
            <a:pPr indent="0" lvl="0" marL="0" rtl="0" algn="l">
              <a:spcBef>
                <a:spcPts val="0"/>
              </a:spcBef>
              <a:spcAft>
                <a:spcPts val="0"/>
              </a:spcAft>
              <a:buNone/>
            </a:pPr>
            <a:r>
              <a:rPr lang="en-GB" sz="5200"/>
              <a:t>More data, better compression</a:t>
            </a:r>
            <a:endParaRPr sz="5200"/>
          </a:p>
        </p:txBody>
      </p:sp>
      <p:sp>
        <p:nvSpPr>
          <p:cNvPr id="843" name="Google Shape;843;p44"/>
          <p:cNvSpPr txBox="1"/>
          <p:nvPr>
            <p:ph idx="3" type="body"/>
          </p:nvPr>
        </p:nvSpPr>
        <p:spPr>
          <a:xfrm>
            <a:off x="14736600" y="19699200"/>
            <a:ext cx="20579400" cy="540000"/>
          </a:xfrm>
          <a:prstGeom prst="rect">
            <a:avLst/>
          </a:prstGeom>
        </p:spPr>
        <p:txBody>
          <a:bodyPr anchorCtr="0" anchor="ctr" bIns="91425" lIns="91425" spcFirstLastPara="1" rIns="182875" wrap="square" tIns="91425">
            <a:noAutofit/>
          </a:bodyPr>
          <a:lstStyle/>
          <a:p>
            <a:pPr indent="0" lvl="0" marL="0" rtl="0" algn="r">
              <a:spcBef>
                <a:spcPts val="0"/>
              </a:spcBef>
              <a:spcAft>
                <a:spcPts val="0"/>
              </a:spcAft>
              <a:buNone/>
            </a:pPr>
            <a:r>
              <a:t/>
            </a:r>
            <a:endParaRPr/>
          </a:p>
        </p:txBody>
      </p:sp>
      <p:pic>
        <p:nvPicPr>
          <p:cNvPr id="844" name="Google Shape;844;p44"/>
          <p:cNvPicPr preferRelativeResize="0"/>
          <p:nvPr/>
        </p:nvPicPr>
        <p:blipFill>
          <a:blip r:embed="rId3">
            <a:alphaModFix/>
          </a:blip>
          <a:stretch>
            <a:fillRect/>
          </a:stretch>
        </p:blipFill>
        <p:spPr>
          <a:xfrm>
            <a:off x="980325" y="6931575"/>
            <a:ext cx="17571123" cy="5859899"/>
          </a:xfrm>
          <a:prstGeom prst="rect">
            <a:avLst/>
          </a:prstGeom>
          <a:noFill/>
          <a:ln>
            <a:noFill/>
          </a:ln>
        </p:spPr>
      </p:pic>
      <p:pic>
        <p:nvPicPr>
          <p:cNvPr id="845" name="Google Shape;845;p44"/>
          <p:cNvPicPr preferRelativeResize="0"/>
          <p:nvPr/>
        </p:nvPicPr>
        <p:blipFill>
          <a:blip r:embed="rId4">
            <a:alphaModFix/>
          </a:blip>
          <a:stretch>
            <a:fillRect/>
          </a:stretch>
        </p:blipFill>
        <p:spPr>
          <a:xfrm>
            <a:off x="18735825" y="4070875"/>
            <a:ext cx="17156174" cy="1077431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9" name="Shape 849"/>
        <p:cNvGrpSpPr/>
        <p:nvPr/>
      </p:nvGrpSpPr>
      <p:grpSpPr>
        <a:xfrm>
          <a:off x="0" y="0"/>
          <a:ext cx="0" cy="0"/>
          <a:chOff x="0" y="0"/>
          <a:chExt cx="0" cy="0"/>
        </a:xfrm>
      </p:grpSpPr>
      <p:sp>
        <p:nvSpPr>
          <p:cNvPr id="850" name="Google Shape;850;p45"/>
          <p:cNvSpPr txBox="1"/>
          <p:nvPr>
            <p:ph idx="12" type="sldNum"/>
          </p:nvPr>
        </p:nvSpPr>
        <p:spPr>
          <a:xfrm>
            <a:off x="35316000" y="19699200"/>
            <a:ext cx="576000" cy="540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53585F"/>
              </a:buClr>
              <a:buFont typeface="Arial"/>
              <a:buNone/>
            </a:pPr>
            <a:fld id="{00000000-1234-1234-1234-123412341234}" type="slidenum">
              <a:rPr lang="en-GB"/>
              <a:t>‹#›</a:t>
            </a:fld>
            <a:endParaRPr/>
          </a:p>
        </p:txBody>
      </p:sp>
      <p:sp>
        <p:nvSpPr>
          <p:cNvPr id="851" name="Google Shape;851;p45"/>
          <p:cNvSpPr txBox="1"/>
          <p:nvPr>
            <p:ph type="title"/>
          </p:nvPr>
        </p:nvSpPr>
        <p:spPr>
          <a:xfrm>
            <a:off x="696125" y="685800"/>
            <a:ext cx="29115000" cy="1733400"/>
          </a:xfrm>
          <a:prstGeom prst="rect">
            <a:avLst/>
          </a:prstGeom>
        </p:spPr>
        <p:txBody>
          <a:bodyPr anchorCtr="0" anchor="b" bIns="0" lIns="0" spcFirstLastPara="1" rIns="182850" wrap="square" tIns="182850">
            <a:noAutofit/>
          </a:bodyPr>
          <a:lstStyle/>
          <a:p>
            <a:pPr indent="0" lvl="0" marL="0" rtl="0" algn="l">
              <a:spcBef>
                <a:spcPts val="0"/>
              </a:spcBef>
              <a:spcAft>
                <a:spcPts val="0"/>
              </a:spcAft>
              <a:buNone/>
            </a:pPr>
            <a:r>
              <a:rPr lang="en-GB"/>
              <a:t>Decoding + Assessing accuracy</a:t>
            </a:r>
            <a:endParaRPr/>
          </a:p>
        </p:txBody>
      </p:sp>
      <p:sp>
        <p:nvSpPr>
          <p:cNvPr id="852" name="Google Shape;852;p45"/>
          <p:cNvSpPr txBox="1"/>
          <p:nvPr>
            <p:ph idx="1" type="subTitle"/>
          </p:nvPr>
        </p:nvSpPr>
        <p:spPr>
          <a:xfrm>
            <a:off x="696125" y="2419200"/>
            <a:ext cx="29115000" cy="681000"/>
          </a:xfrm>
          <a:prstGeom prst="rect">
            <a:avLst/>
          </a:prstGeom>
        </p:spPr>
        <p:txBody>
          <a:bodyPr anchorCtr="0" anchor="t" bIns="182850" lIns="90000" spcFirstLastPara="1" rIns="182850" wrap="square" tIns="0">
            <a:noAutofit/>
          </a:bodyPr>
          <a:lstStyle/>
          <a:p>
            <a:pPr indent="0" lvl="0" marL="0" rtl="0" algn="l">
              <a:spcBef>
                <a:spcPts val="0"/>
              </a:spcBef>
              <a:spcAft>
                <a:spcPts val="0"/>
              </a:spcAft>
              <a:buNone/>
            </a:pPr>
            <a:r>
              <a:t/>
            </a:r>
            <a:endParaRPr/>
          </a:p>
        </p:txBody>
      </p:sp>
      <p:sp>
        <p:nvSpPr>
          <p:cNvPr id="853" name="Google Shape;853;p45"/>
          <p:cNvSpPr txBox="1"/>
          <p:nvPr>
            <p:ph idx="3" type="body"/>
          </p:nvPr>
        </p:nvSpPr>
        <p:spPr>
          <a:xfrm>
            <a:off x="14736600" y="19699200"/>
            <a:ext cx="20579400" cy="540000"/>
          </a:xfrm>
          <a:prstGeom prst="rect">
            <a:avLst/>
          </a:prstGeom>
        </p:spPr>
        <p:txBody>
          <a:bodyPr anchorCtr="0" anchor="ctr" bIns="91425" lIns="91425" spcFirstLastPara="1" rIns="182875" wrap="square" tIns="91425">
            <a:noAutofit/>
          </a:bodyPr>
          <a:lstStyle/>
          <a:p>
            <a:pPr indent="0" lvl="0" marL="0" rtl="0" algn="r">
              <a:spcBef>
                <a:spcPts val="0"/>
              </a:spcBef>
              <a:spcAft>
                <a:spcPts val="0"/>
              </a:spcAft>
              <a:buNone/>
            </a:pPr>
            <a:r>
              <a:t/>
            </a:r>
            <a:endParaRPr/>
          </a:p>
        </p:txBody>
      </p:sp>
      <p:sp>
        <p:nvSpPr>
          <p:cNvPr id="854" name="Google Shape;854;p45"/>
          <p:cNvSpPr txBox="1"/>
          <p:nvPr/>
        </p:nvSpPr>
        <p:spPr>
          <a:xfrm>
            <a:off x="1679475" y="6835747"/>
            <a:ext cx="15689100" cy="76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200">
                <a:solidFill>
                  <a:schemeClr val="accent3"/>
                </a:solidFill>
                <a:latin typeface="Montserrat"/>
                <a:ea typeface="Montserrat"/>
                <a:cs typeface="Montserrat"/>
                <a:sym typeface="Montserrat"/>
              </a:rPr>
              <a:t>Assessing accuracy</a:t>
            </a:r>
            <a:endParaRPr sz="6200">
              <a:solidFill>
                <a:schemeClr val="lt1"/>
              </a:solidFill>
              <a:latin typeface="Montserrat"/>
              <a:ea typeface="Montserrat"/>
              <a:cs typeface="Montserrat"/>
              <a:sym typeface="Montserrat"/>
            </a:endParaRPr>
          </a:p>
          <a:p>
            <a:pPr indent="-622300" lvl="0" marL="457200" rtl="0" algn="l">
              <a:spcBef>
                <a:spcPts val="0"/>
              </a:spcBef>
              <a:spcAft>
                <a:spcPts val="0"/>
              </a:spcAft>
              <a:buClr>
                <a:schemeClr val="lt1"/>
              </a:buClr>
              <a:buSzPts val="6200"/>
              <a:buFont typeface="Montserrat"/>
              <a:buChar char="-"/>
            </a:pPr>
            <a:r>
              <a:rPr lang="en-GB" sz="6200" u="sng">
                <a:solidFill>
                  <a:schemeClr val="lt1"/>
                </a:solidFill>
                <a:latin typeface="Montserrat"/>
                <a:ea typeface="Montserrat"/>
                <a:cs typeface="Montserrat"/>
                <a:sym typeface="Montserrat"/>
              </a:rPr>
              <a:t>(root) MSE</a:t>
            </a:r>
            <a:r>
              <a:rPr lang="en-GB" sz="6200">
                <a:solidFill>
                  <a:schemeClr val="lt1"/>
                </a:solidFill>
                <a:latin typeface="Montserrat"/>
                <a:ea typeface="Montserrat"/>
                <a:cs typeface="Montserrat"/>
                <a:sym typeface="Montserrat"/>
              </a:rPr>
              <a:t>: </a:t>
            </a:r>
            <a:r>
              <a:rPr lang="en-GB" sz="5400">
                <a:solidFill>
                  <a:schemeClr val="lt1"/>
                </a:solidFill>
                <a:latin typeface="Montserrat"/>
                <a:ea typeface="Montserrat"/>
                <a:cs typeface="Montserrat"/>
                <a:sym typeface="Montserrat"/>
              </a:rPr>
              <a:t>error between CP^T and X_true (initial data of  1000 rows)</a:t>
            </a:r>
            <a:endParaRPr sz="54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5400">
              <a:solidFill>
                <a:schemeClr val="lt1"/>
              </a:solidFill>
              <a:latin typeface="Montserrat"/>
              <a:ea typeface="Montserrat"/>
              <a:cs typeface="Montserrat"/>
              <a:sym typeface="Montserrat"/>
            </a:endParaRPr>
          </a:p>
          <a:p>
            <a:pPr indent="-571500" lvl="0" marL="457200" rtl="0" algn="l">
              <a:spcBef>
                <a:spcPts val="0"/>
              </a:spcBef>
              <a:spcAft>
                <a:spcPts val="0"/>
              </a:spcAft>
              <a:buClr>
                <a:schemeClr val="lt1"/>
              </a:buClr>
              <a:buSzPts val="5400"/>
              <a:buFont typeface="Montserrat"/>
              <a:buChar char="-"/>
            </a:pPr>
            <a:r>
              <a:rPr lang="en-GB" sz="5400">
                <a:solidFill>
                  <a:schemeClr val="lt1"/>
                </a:solidFill>
                <a:latin typeface="Montserrat"/>
                <a:ea typeface="Montserrat"/>
                <a:cs typeface="Montserrat"/>
                <a:sym typeface="Montserrat"/>
              </a:rPr>
              <a:t>Only compare positions where we initially had data</a:t>
            </a:r>
            <a:endParaRPr sz="6200">
              <a:solidFill>
                <a:schemeClr val="lt1"/>
              </a:solidFill>
              <a:latin typeface="Montserrat"/>
              <a:ea typeface="Montserrat"/>
              <a:cs typeface="Montserrat"/>
              <a:sym typeface="Montserrat"/>
            </a:endParaRPr>
          </a:p>
        </p:txBody>
      </p:sp>
      <p:pic>
        <p:nvPicPr>
          <p:cNvPr id="855" name="Google Shape;855;p45"/>
          <p:cNvPicPr preferRelativeResize="0"/>
          <p:nvPr/>
        </p:nvPicPr>
        <p:blipFill>
          <a:blip r:embed="rId3">
            <a:alphaModFix/>
          </a:blip>
          <a:stretch>
            <a:fillRect/>
          </a:stretch>
        </p:blipFill>
        <p:spPr>
          <a:xfrm>
            <a:off x="11778500" y="3676200"/>
            <a:ext cx="23804326" cy="2928600"/>
          </a:xfrm>
          <a:prstGeom prst="rect">
            <a:avLst/>
          </a:prstGeom>
          <a:noFill/>
          <a:ln>
            <a:noFill/>
          </a:ln>
        </p:spPr>
      </p:pic>
      <p:pic>
        <p:nvPicPr>
          <p:cNvPr id="856" name="Google Shape;856;p45"/>
          <p:cNvPicPr preferRelativeResize="0"/>
          <p:nvPr/>
        </p:nvPicPr>
        <p:blipFill>
          <a:blip r:embed="rId4">
            <a:alphaModFix/>
          </a:blip>
          <a:stretch>
            <a:fillRect/>
          </a:stretch>
        </p:blipFill>
        <p:spPr>
          <a:xfrm>
            <a:off x="18550375" y="7180788"/>
            <a:ext cx="17032454" cy="11689713"/>
          </a:xfrm>
          <a:prstGeom prst="rect">
            <a:avLst/>
          </a:prstGeom>
          <a:noFill/>
          <a:ln>
            <a:noFill/>
          </a:ln>
        </p:spPr>
      </p:pic>
      <p:sp>
        <p:nvSpPr>
          <p:cNvPr id="857" name="Google Shape;857;p45"/>
          <p:cNvSpPr txBox="1"/>
          <p:nvPr>
            <p:ph idx="2" type="body"/>
          </p:nvPr>
        </p:nvSpPr>
        <p:spPr>
          <a:xfrm>
            <a:off x="7029925" y="17134650"/>
            <a:ext cx="10936200" cy="15507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GB" sz="5200"/>
              <a:t>MSE between X_true and CP^T</a:t>
            </a:r>
            <a:endParaRPr sz="5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29"/>
          <p:cNvSpPr txBox="1"/>
          <p:nvPr>
            <p:ph idx="12" type="sldNum"/>
          </p:nvPr>
        </p:nvSpPr>
        <p:spPr>
          <a:xfrm>
            <a:off x="35316000" y="19699200"/>
            <a:ext cx="576000" cy="540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53585F"/>
              </a:buClr>
              <a:buFont typeface="Arial"/>
              <a:buNone/>
            </a:pPr>
            <a:fld id="{00000000-1234-1234-1234-123412341234}" type="slidenum">
              <a:rPr lang="en-GB">
                <a:solidFill>
                  <a:srgbClr val="FFFFFF"/>
                </a:solidFill>
              </a:rPr>
              <a:t>‹#›</a:t>
            </a:fld>
            <a:endParaRPr>
              <a:solidFill>
                <a:srgbClr val="FFFFFF"/>
              </a:solidFill>
            </a:endParaRPr>
          </a:p>
        </p:txBody>
      </p:sp>
      <p:sp>
        <p:nvSpPr>
          <p:cNvPr id="673" name="Google Shape;673;p29"/>
          <p:cNvSpPr txBox="1"/>
          <p:nvPr>
            <p:ph type="title"/>
          </p:nvPr>
        </p:nvSpPr>
        <p:spPr>
          <a:xfrm>
            <a:off x="696125" y="685800"/>
            <a:ext cx="29115000" cy="1733400"/>
          </a:xfrm>
          <a:prstGeom prst="rect">
            <a:avLst/>
          </a:prstGeom>
        </p:spPr>
        <p:txBody>
          <a:bodyPr anchorCtr="0" anchor="b" bIns="0" lIns="0" spcFirstLastPara="1" rIns="182850" wrap="square" tIns="182850">
            <a:noAutofit/>
          </a:bodyPr>
          <a:lstStyle/>
          <a:p>
            <a:pPr indent="0" lvl="0" marL="0" rtl="0" algn="l">
              <a:spcBef>
                <a:spcPts val="0"/>
              </a:spcBef>
              <a:spcAft>
                <a:spcPts val="0"/>
              </a:spcAft>
              <a:buNone/>
            </a:pPr>
            <a:r>
              <a:rPr lang="en-GB" sz="12000"/>
              <a:t>The Dataset:</a:t>
            </a:r>
            <a:endParaRPr sz="12000"/>
          </a:p>
        </p:txBody>
      </p:sp>
      <p:sp>
        <p:nvSpPr>
          <p:cNvPr id="674" name="Google Shape;674;p29"/>
          <p:cNvSpPr txBox="1"/>
          <p:nvPr>
            <p:ph idx="1" type="subTitle"/>
          </p:nvPr>
        </p:nvSpPr>
        <p:spPr>
          <a:xfrm>
            <a:off x="696125" y="2419200"/>
            <a:ext cx="29115000" cy="681000"/>
          </a:xfrm>
          <a:prstGeom prst="rect">
            <a:avLst/>
          </a:prstGeom>
        </p:spPr>
        <p:txBody>
          <a:bodyPr anchorCtr="0" anchor="t" bIns="182850" lIns="90000" spcFirstLastPara="1" rIns="182850" wrap="square" tIns="0">
            <a:noAutofit/>
          </a:bodyPr>
          <a:lstStyle/>
          <a:p>
            <a:pPr indent="0" lvl="0" marL="0" rtl="0" algn="l">
              <a:spcBef>
                <a:spcPts val="0"/>
              </a:spcBef>
              <a:spcAft>
                <a:spcPts val="0"/>
              </a:spcAft>
              <a:buNone/>
            </a:pPr>
            <a:r>
              <a:t/>
            </a:r>
            <a:endParaRPr/>
          </a:p>
        </p:txBody>
      </p:sp>
      <p:sp>
        <p:nvSpPr>
          <p:cNvPr id="675" name="Google Shape;675;p29"/>
          <p:cNvSpPr txBox="1"/>
          <p:nvPr>
            <p:ph idx="2" type="body"/>
          </p:nvPr>
        </p:nvSpPr>
        <p:spPr>
          <a:xfrm>
            <a:off x="481500" y="3591892"/>
            <a:ext cx="33828000" cy="143181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GB">
                <a:solidFill>
                  <a:schemeClr val="dk1"/>
                </a:solidFill>
              </a:rPr>
              <a:t>Aman Sunesh, Seoyoon Jung, Damiane Kapanadze</a:t>
            </a:r>
            <a:endParaRPr/>
          </a:p>
        </p:txBody>
      </p:sp>
      <p:sp>
        <p:nvSpPr>
          <p:cNvPr id="676" name="Google Shape;676;p29"/>
          <p:cNvSpPr txBox="1"/>
          <p:nvPr>
            <p:ph idx="3" type="body"/>
          </p:nvPr>
        </p:nvSpPr>
        <p:spPr>
          <a:xfrm>
            <a:off x="14736600" y="19699200"/>
            <a:ext cx="20579400" cy="540000"/>
          </a:xfrm>
          <a:prstGeom prst="rect">
            <a:avLst/>
          </a:prstGeom>
        </p:spPr>
        <p:txBody>
          <a:bodyPr anchorCtr="0" anchor="ctr" bIns="91425" lIns="91425" spcFirstLastPara="1" rIns="182875" wrap="square" tIns="91425">
            <a:noAutofit/>
          </a:bodyPr>
          <a:lstStyle/>
          <a:p>
            <a:pPr indent="0" lvl="0" marL="0" rtl="0" algn="r">
              <a:spcBef>
                <a:spcPts val="0"/>
              </a:spcBef>
              <a:spcAft>
                <a:spcPts val="0"/>
              </a:spcAft>
              <a:buNone/>
            </a:pPr>
            <a:r>
              <a:rPr lang="en-GB">
                <a:solidFill>
                  <a:schemeClr val="dk1"/>
                </a:solidFill>
                <a:latin typeface="Montserrat"/>
                <a:ea typeface="Montserrat"/>
                <a:cs typeface="Montserrat"/>
                <a:sym typeface="Montserrat"/>
              </a:rPr>
              <a:t>Introduction to Data Analysis  |  Fall 2024 |  </a:t>
            </a:r>
            <a:r>
              <a:rPr b="1" lang="en-GB">
                <a:solidFill>
                  <a:schemeClr val="dk1"/>
                </a:solidFill>
                <a:latin typeface="Montserrat"/>
                <a:ea typeface="Montserrat"/>
                <a:cs typeface="Montserrat"/>
                <a:sym typeface="Montserrat"/>
              </a:rPr>
              <a:t>Large Traffic Data Compression</a:t>
            </a:r>
            <a:endParaRPr/>
          </a:p>
        </p:txBody>
      </p:sp>
      <p:pic>
        <p:nvPicPr>
          <p:cNvPr id="677" name="Google Shape;677;p29"/>
          <p:cNvPicPr preferRelativeResize="0"/>
          <p:nvPr/>
        </p:nvPicPr>
        <p:blipFill>
          <a:blip r:embed="rId3">
            <a:alphaModFix/>
          </a:blip>
          <a:stretch>
            <a:fillRect/>
          </a:stretch>
        </p:blipFill>
        <p:spPr>
          <a:xfrm>
            <a:off x="4044650" y="5231800"/>
            <a:ext cx="26701706" cy="11290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30"/>
          <p:cNvSpPr txBox="1"/>
          <p:nvPr>
            <p:ph idx="12" type="sldNum"/>
          </p:nvPr>
        </p:nvSpPr>
        <p:spPr>
          <a:xfrm>
            <a:off x="35316000" y="19699200"/>
            <a:ext cx="576000" cy="540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53585F"/>
              </a:buClr>
              <a:buFont typeface="Arial"/>
              <a:buNone/>
            </a:pPr>
            <a:fld id="{00000000-1234-1234-1234-123412341234}" type="slidenum">
              <a:rPr lang="en-GB">
                <a:solidFill>
                  <a:srgbClr val="FFFFFF"/>
                </a:solidFill>
              </a:rPr>
              <a:t>‹#›</a:t>
            </a:fld>
            <a:endParaRPr>
              <a:solidFill>
                <a:srgbClr val="FFFFFF"/>
              </a:solidFill>
            </a:endParaRPr>
          </a:p>
        </p:txBody>
      </p:sp>
      <p:sp>
        <p:nvSpPr>
          <p:cNvPr id="683" name="Google Shape;683;p30"/>
          <p:cNvSpPr txBox="1"/>
          <p:nvPr>
            <p:ph type="title"/>
          </p:nvPr>
        </p:nvSpPr>
        <p:spPr>
          <a:xfrm>
            <a:off x="696125" y="685800"/>
            <a:ext cx="29115000" cy="1733400"/>
          </a:xfrm>
          <a:prstGeom prst="rect">
            <a:avLst/>
          </a:prstGeom>
        </p:spPr>
        <p:txBody>
          <a:bodyPr anchorCtr="0" anchor="b" bIns="0" lIns="0" spcFirstLastPara="1" rIns="182850" wrap="square" tIns="182850">
            <a:noAutofit/>
          </a:bodyPr>
          <a:lstStyle/>
          <a:p>
            <a:pPr indent="0" lvl="0" marL="0" rtl="0" algn="l">
              <a:spcBef>
                <a:spcPts val="0"/>
              </a:spcBef>
              <a:spcAft>
                <a:spcPts val="0"/>
              </a:spcAft>
              <a:buNone/>
            </a:pPr>
            <a:r>
              <a:rPr lang="en-GB" sz="12000"/>
              <a:t>The Dataset:</a:t>
            </a:r>
            <a:endParaRPr sz="12000"/>
          </a:p>
        </p:txBody>
      </p:sp>
      <p:sp>
        <p:nvSpPr>
          <p:cNvPr id="684" name="Google Shape;684;p30"/>
          <p:cNvSpPr txBox="1"/>
          <p:nvPr>
            <p:ph idx="1" type="subTitle"/>
          </p:nvPr>
        </p:nvSpPr>
        <p:spPr>
          <a:xfrm>
            <a:off x="696125" y="2419200"/>
            <a:ext cx="29115000" cy="681000"/>
          </a:xfrm>
          <a:prstGeom prst="rect">
            <a:avLst/>
          </a:prstGeom>
        </p:spPr>
        <p:txBody>
          <a:bodyPr anchorCtr="0" anchor="t" bIns="182850" lIns="90000" spcFirstLastPara="1" rIns="182850" wrap="square" tIns="0">
            <a:noAutofit/>
          </a:bodyPr>
          <a:lstStyle/>
          <a:p>
            <a:pPr indent="0" lvl="0" marL="0" rtl="0" algn="l">
              <a:spcBef>
                <a:spcPts val="0"/>
              </a:spcBef>
              <a:spcAft>
                <a:spcPts val="0"/>
              </a:spcAft>
              <a:buNone/>
            </a:pPr>
            <a:r>
              <a:t/>
            </a:r>
            <a:endParaRPr/>
          </a:p>
        </p:txBody>
      </p:sp>
      <p:sp>
        <p:nvSpPr>
          <p:cNvPr id="685" name="Google Shape;685;p30"/>
          <p:cNvSpPr txBox="1"/>
          <p:nvPr>
            <p:ph idx="2" type="body"/>
          </p:nvPr>
        </p:nvSpPr>
        <p:spPr>
          <a:xfrm>
            <a:off x="696125" y="3592317"/>
            <a:ext cx="33828000" cy="143181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GB">
                <a:solidFill>
                  <a:schemeClr val="dk1"/>
                </a:solidFill>
              </a:rPr>
              <a:t>Aman Sunesh, Seoyoon Jung, Damiane Kapanadze</a:t>
            </a:r>
            <a:endParaRPr/>
          </a:p>
        </p:txBody>
      </p:sp>
      <p:sp>
        <p:nvSpPr>
          <p:cNvPr id="686" name="Google Shape;686;p30"/>
          <p:cNvSpPr txBox="1"/>
          <p:nvPr>
            <p:ph idx="3" type="body"/>
          </p:nvPr>
        </p:nvSpPr>
        <p:spPr>
          <a:xfrm>
            <a:off x="14736600" y="19699200"/>
            <a:ext cx="20579400" cy="540000"/>
          </a:xfrm>
          <a:prstGeom prst="rect">
            <a:avLst/>
          </a:prstGeom>
        </p:spPr>
        <p:txBody>
          <a:bodyPr anchorCtr="0" anchor="ctr" bIns="91425" lIns="91425" spcFirstLastPara="1" rIns="182875" wrap="square" tIns="91425">
            <a:noAutofit/>
          </a:bodyPr>
          <a:lstStyle/>
          <a:p>
            <a:pPr indent="0" lvl="0" marL="0" rtl="0" algn="r">
              <a:spcBef>
                <a:spcPts val="0"/>
              </a:spcBef>
              <a:spcAft>
                <a:spcPts val="0"/>
              </a:spcAft>
              <a:buNone/>
            </a:pPr>
            <a:r>
              <a:rPr lang="en-GB">
                <a:solidFill>
                  <a:schemeClr val="dk1"/>
                </a:solidFill>
                <a:latin typeface="Montserrat"/>
                <a:ea typeface="Montserrat"/>
                <a:cs typeface="Montserrat"/>
                <a:sym typeface="Montserrat"/>
              </a:rPr>
              <a:t>Introduction to Data Analysis  |  Fall 2024 |  </a:t>
            </a:r>
            <a:r>
              <a:rPr b="1" lang="en-GB">
                <a:solidFill>
                  <a:schemeClr val="dk1"/>
                </a:solidFill>
                <a:latin typeface="Montserrat"/>
                <a:ea typeface="Montserrat"/>
                <a:cs typeface="Montserrat"/>
                <a:sym typeface="Montserrat"/>
              </a:rPr>
              <a:t>Large Traffic Data Compression</a:t>
            </a:r>
            <a:endParaRPr/>
          </a:p>
        </p:txBody>
      </p:sp>
      <p:pic>
        <p:nvPicPr>
          <p:cNvPr id="687" name="Google Shape;687;p30"/>
          <p:cNvPicPr preferRelativeResize="0"/>
          <p:nvPr/>
        </p:nvPicPr>
        <p:blipFill>
          <a:blip r:embed="rId3">
            <a:alphaModFix/>
          </a:blip>
          <a:stretch>
            <a:fillRect/>
          </a:stretch>
        </p:blipFill>
        <p:spPr>
          <a:xfrm>
            <a:off x="3123225" y="6370562"/>
            <a:ext cx="27539226" cy="100582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31"/>
          <p:cNvSpPr txBox="1"/>
          <p:nvPr>
            <p:ph type="title"/>
          </p:nvPr>
        </p:nvSpPr>
        <p:spPr>
          <a:xfrm>
            <a:off x="696125" y="685800"/>
            <a:ext cx="29115000" cy="17334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GB"/>
              <a:t>Approach - 1   -   Random Sampling</a:t>
            </a:r>
            <a:endParaRPr sz="8200"/>
          </a:p>
        </p:txBody>
      </p:sp>
      <p:sp>
        <p:nvSpPr>
          <p:cNvPr id="693" name="Google Shape;693;p31"/>
          <p:cNvSpPr txBox="1"/>
          <p:nvPr>
            <p:ph idx="12" type="sldNum"/>
          </p:nvPr>
        </p:nvSpPr>
        <p:spPr>
          <a:xfrm>
            <a:off x="35316000" y="19699200"/>
            <a:ext cx="576000" cy="540000"/>
          </a:xfrm>
          <a:prstGeom prst="rect">
            <a:avLst/>
          </a:prstGeom>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solidFill>
                  <a:srgbClr val="000000"/>
                </a:solidFill>
              </a:rPr>
              <a:t>‹#›</a:t>
            </a:fld>
            <a:endParaRPr>
              <a:solidFill>
                <a:srgbClr val="000000"/>
              </a:solidFill>
            </a:endParaRPr>
          </a:p>
        </p:txBody>
      </p:sp>
      <p:sp>
        <p:nvSpPr>
          <p:cNvPr id="694" name="Google Shape;694;p31"/>
          <p:cNvSpPr txBox="1"/>
          <p:nvPr>
            <p:ph idx="2" type="body"/>
          </p:nvPr>
        </p:nvSpPr>
        <p:spPr>
          <a:xfrm>
            <a:off x="685800" y="19699200"/>
            <a:ext cx="14050800" cy="5400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GB">
                <a:solidFill>
                  <a:schemeClr val="dk1"/>
                </a:solidFill>
              </a:rPr>
              <a:t>Aman Sunesh, Seoyoon Jung, Damiane Kapanadze</a:t>
            </a:r>
            <a:endParaRPr b="1">
              <a:solidFill>
                <a:schemeClr val="dk1"/>
              </a:solidFill>
              <a:latin typeface="Montserrat"/>
              <a:ea typeface="Montserrat"/>
              <a:cs typeface="Montserrat"/>
              <a:sym typeface="Montserrat"/>
            </a:endParaRPr>
          </a:p>
        </p:txBody>
      </p:sp>
      <p:sp>
        <p:nvSpPr>
          <p:cNvPr id="695" name="Google Shape;695;p31"/>
          <p:cNvSpPr txBox="1"/>
          <p:nvPr>
            <p:ph idx="3" type="body"/>
          </p:nvPr>
        </p:nvSpPr>
        <p:spPr>
          <a:xfrm>
            <a:off x="14736600" y="19699200"/>
            <a:ext cx="20579400" cy="540000"/>
          </a:xfrm>
          <a:prstGeom prst="rect">
            <a:avLst/>
          </a:prstGeom>
        </p:spPr>
        <p:txBody>
          <a:bodyPr anchorCtr="0" anchor="ctr" bIns="91425" lIns="91425" spcFirstLastPara="1" rIns="182875" wrap="square" tIns="91425">
            <a:noAutofit/>
          </a:bodyPr>
          <a:lstStyle/>
          <a:p>
            <a:pPr indent="0" lvl="0" marL="0" rtl="0" algn="r">
              <a:spcBef>
                <a:spcPts val="0"/>
              </a:spcBef>
              <a:spcAft>
                <a:spcPts val="0"/>
              </a:spcAft>
              <a:buNone/>
            </a:pPr>
            <a:r>
              <a:rPr lang="en-GB">
                <a:latin typeface="Montserrat"/>
                <a:ea typeface="Montserrat"/>
                <a:cs typeface="Montserrat"/>
                <a:sym typeface="Montserrat"/>
              </a:rPr>
              <a:t>Introduction to Data Analysis</a:t>
            </a:r>
            <a:r>
              <a:rPr lang="en-GB">
                <a:latin typeface="Montserrat"/>
                <a:ea typeface="Montserrat"/>
                <a:cs typeface="Montserrat"/>
                <a:sym typeface="Montserrat"/>
              </a:rPr>
              <a:t>  |  Fall 2024 |  </a:t>
            </a:r>
            <a:r>
              <a:rPr b="1" lang="en-GB">
                <a:latin typeface="Montserrat"/>
                <a:ea typeface="Montserrat"/>
                <a:cs typeface="Montserrat"/>
                <a:sym typeface="Montserrat"/>
              </a:rPr>
              <a:t>Large Traffic Data Compression</a:t>
            </a:r>
            <a:endParaRPr/>
          </a:p>
        </p:txBody>
      </p:sp>
      <p:graphicFrame>
        <p:nvGraphicFramePr>
          <p:cNvPr id="696" name="Google Shape;696;p31"/>
          <p:cNvGraphicFramePr/>
          <p:nvPr/>
        </p:nvGraphicFramePr>
        <p:xfrm>
          <a:off x="1221000" y="5282050"/>
          <a:ext cx="3000000" cy="3000000"/>
        </p:xfrm>
        <a:graphic>
          <a:graphicData uri="http://schemas.openxmlformats.org/drawingml/2006/table">
            <a:tbl>
              <a:tblPr>
                <a:noFill/>
                <a:tableStyleId>{0DCD1ADE-9FAA-4419-92BD-A24E9AF5559E}</a:tableStyleId>
              </a:tblPr>
              <a:tblGrid>
                <a:gridCol w="4333875"/>
                <a:gridCol w="4333875"/>
                <a:gridCol w="4333875"/>
                <a:gridCol w="4333875"/>
                <a:gridCol w="4333875"/>
                <a:gridCol w="4333875"/>
                <a:gridCol w="4333875"/>
                <a:gridCol w="4333875"/>
              </a:tblGrid>
              <a:tr h="1012800">
                <a:tc>
                  <a:txBody>
                    <a:bodyPr/>
                    <a:lstStyle/>
                    <a:p>
                      <a:pPr indent="0" lvl="0" marL="0" rtl="0" algn="ctr">
                        <a:spcBef>
                          <a:spcPts val="0"/>
                        </a:spcBef>
                        <a:spcAft>
                          <a:spcPts val="0"/>
                        </a:spcAft>
                        <a:buNone/>
                      </a:pPr>
                      <a:r>
                        <a:rPr lang="en-GB" sz="4300"/>
                        <a:t>x_f1</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x_f2</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x_f3</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x_f4</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x_f5</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x_f6</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x_f7</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x_f8</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12800">
                <a:tc>
                  <a:txBody>
                    <a:bodyPr/>
                    <a:lstStyle/>
                    <a:p>
                      <a:pPr indent="0" lvl="0" marL="0" rtl="0" algn="ctr">
                        <a:spcBef>
                          <a:spcPts val="0"/>
                        </a:spcBef>
                        <a:spcAft>
                          <a:spcPts val="0"/>
                        </a:spcAft>
                        <a:buNone/>
                      </a:pPr>
                      <a:r>
                        <a:rPr lang="en-GB" sz="4300"/>
                        <a:t>362.26</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363.73</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365.27</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366.83</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368.42</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370.04</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371.68</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373.32</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12800">
                <a:tc>
                  <a:txBody>
                    <a:bodyPr/>
                    <a:lstStyle/>
                    <a:p>
                      <a:pPr indent="0" lvl="0" marL="0" rtl="0" algn="ctr">
                        <a:spcBef>
                          <a:spcPts val="0"/>
                        </a:spcBef>
                        <a:spcAft>
                          <a:spcPts val="0"/>
                        </a:spcAft>
                        <a:buNone/>
                      </a:pPr>
                      <a:r>
                        <a:rPr lang="en-GB" sz="4300"/>
                        <a:t>162.75</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161.58</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160.36</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159.13</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157.86</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156.59</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155.31</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154.03</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12800">
                <a:tc>
                  <a:txBody>
                    <a:bodyPr/>
                    <a:lstStyle/>
                    <a:p>
                      <a:pPr indent="0" lvl="0" marL="0" rtl="0" algn="ctr">
                        <a:spcBef>
                          <a:spcPts val="0"/>
                        </a:spcBef>
                        <a:spcAft>
                          <a:spcPts val="0"/>
                        </a:spcAft>
                        <a:buNone/>
                      </a:pPr>
                      <a:r>
                        <a:rPr lang="en-GB" sz="4300"/>
                        <a:t>182.08</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183.39</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184.75</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186.13</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187.53</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188.95</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190.37</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191.79</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12800">
                <a:tc>
                  <a:txBody>
                    <a:bodyPr/>
                    <a:lstStyle/>
                    <a:p>
                      <a:pPr indent="0" lvl="0" marL="0" rtl="0" algn="ctr">
                        <a:spcBef>
                          <a:spcPts val="0"/>
                        </a:spcBef>
                        <a:spcAft>
                          <a:spcPts val="0"/>
                        </a:spcAft>
                        <a:buNone/>
                      </a:pPr>
                      <a:r>
                        <a:rPr lang="en-GB" sz="4300"/>
                        <a:t>267.34</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265.76</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264.14</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262.48</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260.80</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260.80</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257.40</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255.69</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12800">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28.04</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203.24</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15.86</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12800">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22.32</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36.65</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42.41</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15.86</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12800">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43.3</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39.09</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36.08</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17.42</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15.86</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9.65</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697" name="Google Shape;697;p3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15.86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32"/>
          <p:cNvSpPr txBox="1"/>
          <p:nvPr>
            <p:ph type="title"/>
          </p:nvPr>
        </p:nvSpPr>
        <p:spPr>
          <a:xfrm>
            <a:off x="696125" y="685800"/>
            <a:ext cx="29115000" cy="17334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GB"/>
              <a:t>Approach - 1   -   Random Sampling</a:t>
            </a:r>
            <a:endParaRPr sz="8200"/>
          </a:p>
        </p:txBody>
      </p:sp>
      <p:sp>
        <p:nvSpPr>
          <p:cNvPr id="703" name="Google Shape;703;p32"/>
          <p:cNvSpPr txBox="1"/>
          <p:nvPr>
            <p:ph idx="12" type="sldNum"/>
          </p:nvPr>
        </p:nvSpPr>
        <p:spPr>
          <a:xfrm>
            <a:off x="35316000" y="19699200"/>
            <a:ext cx="576000" cy="540000"/>
          </a:xfrm>
          <a:prstGeom prst="rect">
            <a:avLst/>
          </a:prstGeom>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solidFill>
                  <a:srgbClr val="000000"/>
                </a:solidFill>
              </a:rPr>
              <a:t>‹#›</a:t>
            </a:fld>
            <a:endParaRPr>
              <a:solidFill>
                <a:srgbClr val="000000"/>
              </a:solidFill>
            </a:endParaRPr>
          </a:p>
        </p:txBody>
      </p:sp>
      <p:sp>
        <p:nvSpPr>
          <p:cNvPr id="704" name="Google Shape;704;p32"/>
          <p:cNvSpPr txBox="1"/>
          <p:nvPr>
            <p:ph idx="2" type="body"/>
          </p:nvPr>
        </p:nvSpPr>
        <p:spPr>
          <a:xfrm>
            <a:off x="685800" y="19699200"/>
            <a:ext cx="14050800" cy="5400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GB">
                <a:solidFill>
                  <a:schemeClr val="dk1"/>
                </a:solidFill>
              </a:rPr>
              <a:t>Aman Sunesh, Seoyoon Jung, Damiane Kapanadze</a:t>
            </a:r>
            <a:endParaRPr b="1">
              <a:solidFill>
                <a:schemeClr val="dk1"/>
              </a:solidFill>
              <a:latin typeface="Montserrat"/>
              <a:ea typeface="Montserrat"/>
              <a:cs typeface="Montserrat"/>
              <a:sym typeface="Montserrat"/>
            </a:endParaRPr>
          </a:p>
        </p:txBody>
      </p:sp>
      <p:sp>
        <p:nvSpPr>
          <p:cNvPr id="705" name="Google Shape;705;p32"/>
          <p:cNvSpPr txBox="1"/>
          <p:nvPr>
            <p:ph idx="3" type="body"/>
          </p:nvPr>
        </p:nvSpPr>
        <p:spPr>
          <a:xfrm>
            <a:off x="14736600" y="19699200"/>
            <a:ext cx="20579400" cy="540000"/>
          </a:xfrm>
          <a:prstGeom prst="rect">
            <a:avLst/>
          </a:prstGeom>
        </p:spPr>
        <p:txBody>
          <a:bodyPr anchorCtr="0" anchor="ctr" bIns="91425" lIns="91425" spcFirstLastPara="1" rIns="182875" wrap="square" tIns="91425">
            <a:noAutofit/>
          </a:bodyPr>
          <a:lstStyle/>
          <a:p>
            <a:pPr indent="0" lvl="0" marL="0" rtl="0" algn="r">
              <a:spcBef>
                <a:spcPts val="0"/>
              </a:spcBef>
              <a:spcAft>
                <a:spcPts val="0"/>
              </a:spcAft>
              <a:buNone/>
            </a:pPr>
            <a:r>
              <a:rPr lang="en-GB">
                <a:solidFill>
                  <a:schemeClr val="dk1"/>
                </a:solidFill>
                <a:latin typeface="Montserrat"/>
                <a:ea typeface="Montserrat"/>
                <a:cs typeface="Montserrat"/>
                <a:sym typeface="Montserrat"/>
              </a:rPr>
              <a:t>Introduction to Data Analysis  |  Fall 2024 |  </a:t>
            </a:r>
            <a:r>
              <a:rPr b="1" lang="en-GB">
                <a:solidFill>
                  <a:schemeClr val="dk1"/>
                </a:solidFill>
                <a:latin typeface="Montserrat"/>
                <a:ea typeface="Montserrat"/>
                <a:cs typeface="Montserrat"/>
                <a:sym typeface="Montserrat"/>
              </a:rPr>
              <a:t>Large Traffic Data Compression</a:t>
            </a:r>
            <a:endParaRPr>
              <a:latin typeface="Montserrat"/>
              <a:ea typeface="Montserrat"/>
              <a:cs typeface="Montserrat"/>
              <a:sym typeface="Montserrat"/>
            </a:endParaRPr>
          </a:p>
        </p:txBody>
      </p:sp>
      <p:graphicFrame>
        <p:nvGraphicFramePr>
          <p:cNvPr id="706" name="Google Shape;706;p32"/>
          <p:cNvGraphicFramePr/>
          <p:nvPr/>
        </p:nvGraphicFramePr>
        <p:xfrm>
          <a:off x="1221000" y="5282050"/>
          <a:ext cx="3000000" cy="3000000"/>
        </p:xfrm>
        <a:graphic>
          <a:graphicData uri="http://schemas.openxmlformats.org/drawingml/2006/table">
            <a:tbl>
              <a:tblPr>
                <a:noFill/>
                <a:tableStyleId>{0DCD1ADE-9FAA-4419-92BD-A24E9AF5559E}</a:tableStyleId>
              </a:tblPr>
              <a:tblGrid>
                <a:gridCol w="4333875"/>
                <a:gridCol w="4333875"/>
                <a:gridCol w="4333875"/>
                <a:gridCol w="4333875"/>
                <a:gridCol w="4333875"/>
                <a:gridCol w="4333875"/>
                <a:gridCol w="4333875"/>
                <a:gridCol w="4333875"/>
              </a:tblGrid>
              <a:tr h="1012800">
                <a:tc>
                  <a:txBody>
                    <a:bodyPr/>
                    <a:lstStyle/>
                    <a:p>
                      <a:pPr indent="0" lvl="0" marL="0" rtl="0" algn="ctr">
                        <a:spcBef>
                          <a:spcPts val="0"/>
                        </a:spcBef>
                        <a:spcAft>
                          <a:spcPts val="0"/>
                        </a:spcAft>
                        <a:buNone/>
                      </a:pPr>
                      <a:r>
                        <a:rPr lang="en-GB" sz="4300"/>
                        <a:t>x_f1</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x_f2</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x_f3</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x_f4</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x_f5</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x_f6</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x_f7</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x_f8</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12800">
                <a:tc>
                  <a:txBody>
                    <a:bodyPr/>
                    <a:lstStyle/>
                    <a:p>
                      <a:pPr indent="0" lvl="0" marL="0" rtl="0" algn="ctr">
                        <a:spcBef>
                          <a:spcPts val="0"/>
                        </a:spcBef>
                        <a:spcAft>
                          <a:spcPts val="0"/>
                        </a:spcAft>
                        <a:buNone/>
                      </a:pPr>
                      <a:r>
                        <a:rPr lang="en-GB" sz="4300">
                          <a:highlight>
                            <a:srgbClr val="F4CD30"/>
                          </a:highlight>
                        </a:rPr>
                        <a:t>362.26</a:t>
                      </a:r>
                      <a:endParaRPr sz="4300">
                        <a:highlight>
                          <a:srgbClr val="F4CD30"/>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363.73</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365.27</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366.83</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368.42</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370.04</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highlight>
                            <a:srgbClr val="F4CD30"/>
                          </a:highlight>
                        </a:rPr>
                        <a:t>371.68</a:t>
                      </a:r>
                      <a:endParaRPr sz="4300">
                        <a:highlight>
                          <a:srgbClr val="F4CD30"/>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373.32</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12800">
                <a:tc>
                  <a:txBody>
                    <a:bodyPr/>
                    <a:lstStyle/>
                    <a:p>
                      <a:pPr indent="0" lvl="0" marL="0" rtl="0" algn="ctr">
                        <a:spcBef>
                          <a:spcPts val="0"/>
                        </a:spcBef>
                        <a:spcAft>
                          <a:spcPts val="0"/>
                        </a:spcAft>
                        <a:buNone/>
                      </a:pPr>
                      <a:r>
                        <a:rPr lang="en-GB" sz="4300"/>
                        <a:t>162.75</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161.58</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highlight>
                            <a:srgbClr val="F4CD30"/>
                          </a:highlight>
                        </a:rPr>
                        <a:t>160.36</a:t>
                      </a:r>
                      <a:endParaRPr sz="4300">
                        <a:highlight>
                          <a:srgbClr val="F4CD30"/>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159.13</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157.86</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156.59</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155.31</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highlight>
                            <a:srgbClr val="F4CD30"/>
                          </a:highlight>
                        </a:rPr>
                        <a:t>154.03</a:t>
                      </a:r>
                      <a:endParaRPr sz="4300">
                        <a:highlight>
                          <a:srgbClr val="F4CD30"/>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12800">
                <a:tc>
                  <a:txBody>
                    <a:bodyPr/>
                    <a:lstStyle/>
                    <a:p>
                      <a:pPr indent="0" lvl="0" marL="0" rtl="0" algn="ctr">
                        <a:spcBef>
                          <a:spcPts val="0"/>
                        </a:spcBef>
                        <a:spcAft>
                          <a:spcPts val="0"/>
                        </a:spcAft>
                        <a:buNone/>
                      </a:pPr>
                      <a:r>
                        <a:rPr lang="en-GB" sz="4300">
                          <a:highlight>
                            <a:srgbClr val="F4CD30"/>
                          </a:highlight>
                        </a:rPr>
                        <a:t>182.08</a:t>
                      </a:r>
                      <a:endParaRPr sz="4300">
                        <a:highlight>
                          <a:srgbClr val="F4CD30"/>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183.39</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184.75</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186.13</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187.53</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188.95</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190.37</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highlight>
                            <a:srgbClr val="F4CD30"/>
                          </a:highlight>
                        </a:rPr>
                        <a:t>191.79</a:t>
                      </a:r>
                      <a:endParaRPr sz="4300">
                        <a:highlight>
                          <a:srgbClr val="F4CD30"/>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12800">
                <a:tc>
                  <a:txBody>
                    <a:bodyPr/>
                    <a:lstStyle/>
                    <a:p>
                      <a:pPr indent="0" lvl="0" marL="0" rtl="0" algn="ctr">
                        <a:spcBef>
                          <a:spcPts val="0"/>
                        </a:spcBef>
                        <a:spcAft>
                          <a:spcPts val="0"/>
                        </a:spcAft>
                        <a:buNone/>
                      </a:pPr>
                      <a:r>
                        <a:rPr lang="en-GB" sz="4300"/>
                        <a:t>267.34</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265.76</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264.14</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highlight>
                            <a:srgbClr val="F4CD30"/>
                          </a:highlight>
                        </a:rPr>
                        <a:t>262.48</a:t>
                      </a:r>
                      <a:endParaRPr sz="4300">
                        <a:highlight>
                          <a:srgbClr val="F4CD30"/>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260.80</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highlight>
                            <a:srgbClr val="F4CD30"/>
                          </a:highlight>
                        </a:rPr>
                        <a:t>260.80</a:t>
                      </a:r>
                      <a:endParaRPr sz="4300">
                        <a:highlight>
                          <a:srgbClr val="F4CD30"/>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257.40</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255.69</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12800">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28.04</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203.24</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15.86</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12800">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22.32</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36.65</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32.41</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15.86</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12800">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43.3</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39.09</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36.08</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17.42</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15.86</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9.65</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707" name="Google Shape;707;p3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15.86</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33"/>
          <p:cNvSpPr txBox="1"/>
          <p:nvPr>
            <p:ph type="title"/>
          </p:nvPr>
        </p:nvSpPr>
        <p:spPr>
          <a:xfrm>
            <a:off x="696125" y="685800"/>
            <a:ext cx="29115000" cy="17334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GB"/>
              <a:t>Approach - 1   -   Random Sampling</a:t>
            </a:r>
            <a:endParaRPr sz="8200"/>
          </a:p>
        </p:txBody>
      </p:sp>
      <p:sp>
        <p:nvSpPr>
          <p:cNvPr id="713" name="Google Shape;713;p33"/>
          <p:cNvSpPr txBox="1"/>
          <p:nvPr>
            <p:ph idx="12" type="sldNum"/>
          </p:nvPr>
        </p:nvSpPr>
        <p:spPr>
          <a:xfrm>
            <a:off x="35316000" y="19699200"/>
            <a:ext cx="576000" cy="540000"/>
          </a:xfrm>
          <a:prstGeom prst="rect">
            <a:avLst/>
          </a:prstGeom>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solidFill>
                  <a:srgbClr val="000000"/>
                </a:solidFill>
              </a:rPr>
              <a:t>‹#›</a:t>
            </a:fld>
            <a:endParaRPr>
              <a:solidFill>
                <a:srgbClr val="000000"/>
              </a:solidFill>
            </a:endParaRPr>
          </a:p>
        </p:txBody>
      </p:sp>
      <p:sp>
        <p:nvSpPr>
          <p:cNvPr id="714" name="Google Shape;714;p33"/>
          <p:cNvSpPr txBox="1"/>
          <p:nvPr>
            <p:ph idx="2" type="body"/>
          </p:nvPr>
        </p:nvSpPr>
        <p:spPr>
          <a:xfrm>
            <a:off x="685800" y="19699200"/>
            <a:ext cx="14050800" cy="5400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GB">
                <a:solidFill>
                  <a:schemeClr val="dk1"/>
                </a:solidFill>
              </a:rPr>
              <a:t>Aman Sunesh, Seoyoon Jung, Damiane Kapanadze</a:t>
            </a:r>
            <a:endParaRPr b="1">
              <a:solidFill>
                <a:schemeClr val="dk1"/>
              </a:solidFill>
              <a:latin typeface="Montserrat"/>
              <a:ea typeface="Montserrat"/>
              <a:cs typeface="Montserrat"/>
              <a:sym typeface="Montserrat"/>
            </a:endParaRPr>
          </a:p>
        </p:txBody>
      </p:sp>
      <p:sp>
        <p:nvSpPr>
          <p:cNvPr id="715" name="Google Shape;715;p33"/>
          <p:cNvSpPr txBox="1"/>
          <p:nvPr>
            <p:ph idx="3" type="body"/>
          </p:nvPr>
        </p:nvSpPr>
        <p:spPr>
          <a:xfrm>
            <a:off x="14736600" y="19699200"/>
            <a:ext cx="20579400" cy="540000"/>
          </a:xfrm>
          <a:prstGeom prst="rect">
            <a:avLst/>
          </a:prstGeom>
        </p:spPr>
        <p:txBody>
          <a:bodyPr anchorCtr="0" anchor="ctr" bIns="91425" lIns="91425" spcFirstLastPara="1" rIns="182875" wrap="square" tIns="91425">
            <a:noAutofit/>
          </a:bodyPr>
          <a:lstStyle/>
          <a:p>
            <a:pPr indent="0" lvl="0" marL="0" rtl="0" algn="r">
              <a:spcBef>
                <a:spcPts val="0"/>
              </a:spcBef>
              <a:spcAft>
                <a:spcPts val="0"/>
              </a:spcAft>
              <a:buNone/>
            </a:pPr>
            <a:r>
              <a:rPr lang="en-GB">
                <a:solidFill>
                  <a:schemeClr val="dk1"/>
                </a:solidFill>
                <a:latin typeface="Montserrat"/>
                <a:ea typeface="Montserrat"/>
                <a:cs typeface="Montserrat"/>
                <a:sym typeface="Montserrat"/>
              </a:rPr>
              <a:t>Introduction to Data Analysis  |  Fall 2024 |  </a:t>
            </a:r>
            <a:r>
              <a:rPr b="1" lang="en-GB">
                <a:solidFill>
                  <a:schemeClr val="dk1"/>
                </a:solidFill>
                <a:latin typeface="Montserrat"/>
                <a:ea typeface="Montserrat"/>
                <a:cs typeface="Montserrat"/>
                <a:sym typeface="Montserrat"/>
              </a:rPr>
              <a:t>Large Traffic Data Compression</a:t>
            </a:r>
            <a:endParaRPr>
              <a:latin typeface="Montserrat"/>
              <a:ea typeface="Montserrat"/>
              <a:cs typeface="Montserrat"/>
              <a:sym typeface="Montserrat"/>
            </a:endParaRPr>
          </a:p>
        </p:txBody>
      </p:sp>
      <p:graphicFrame>
        <p:nvGraphicFramePr>
          <p:cNvPr id="716" name="Google Shape;716;p33"/>
          <p:cNvGraphicFramePr/>
          <p:nvPr/>
        </p:nvGraphicFramePr>
        <p:xfrm>
          <a:off x="1221000" y="5282050"/>
          <a:ext cx="3000000" cy="3000000"/>
        </p:xfrm>
        <a:graphic>
          <a:graphicData uri="http://schemas.openxmlformats.org/drawingml/2006/table">
            <a:tbl>
              <a:tblPr>
                <a:noFill/>
                <a:tableStyleId>{0DCD1ADE-9FAA-4419-92BD-A24E9AF5559E}</a:tableStyleId>
              </a:tblPr>
              <a:tblGrid>
                <a:gridCol w="4333875"/>
                <a:gridCol w="4333875"/>
                <a:gridCol w="4333875"/>
                <a:gridCol w="4333875"/>
                <a:gridCol w="4333875"/>
                <a:gridCol w="4333875"/>
                <a:gridCol w="4333875"/>
                <a:gridCol w="4333875"/>
              </a:tblGrid>
              <a:tr h="1012800">
                <a:tc>
                  <a:txBody>
                    <a:bodyPr/>
                    <a:lstStyle/>
                    <a:p>
                      <a:pPr indent="0" lvl="0" marL="0" rtl="0" algn="ctr">
                        <a:spcBef>
                          <a:spcPts val="0"/>
                        </a:spcBef>
                        <a:spcAft>
                          <a:spcPts val="0"/>
                        </a:spcAft>
                        <a:buNone/>
                      </a:pPr>
                      <a:r>
                        <a:rPr lang="en-GB" sz="4300"/>
                        <a:t>x_f1</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x_f2</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x_f3</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x_f4</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x_f5</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x_f6</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x_f7</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x_f8</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12800">
                <a:tc>
                  <a:txBody>
                    <a:bodyPr/>
                    <a:lstStyle/>
                    <a:p>
                      <a:pPr indent="0" lvl="0" marL="0" rtl="0" algn="ctr">
                        <a:spcBef>
                          <a:spcPts val="0"/>
                        </a:spcBef>
                        <a:spcAft>
                          <a:spcPts val="0"/>
                        </a:spcAft>
                        <a:buNone/>
                      </a:pPr>
                      <a:r>
                        <a:rPr lang="en-GB" sz="4300">
                          <a:highlight>
                            <a:srgbClr val="F4CD30"/>
                          </a:highlight>
                        </a:rPr>
                        <a:t>362.26</a:t>
                      </a:r>
                      <a:endParaRPr sz="4300">
                        <a:highlight>
                          <a:srgbClr val="F4CD30"/>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highlight>
                            <a:srgbClr val="F4CD30"/>
                          </a:highlight>
                        </a:rPr>
                        <a:t>371.68</a:t>
                      </a:r>
                      <a:endParaRPr sz="4300">
                        <a:highlight>
                          <a:srgbClr val="F4CD30"/>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12800">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highlight>
                            <a:srgbClr val="F4CD30"/>
                          </a:highlight>
                        </a:rPr>
                        <a:t>160.36</a:t>
                      </a:r>
                      <a:endParaRPr sz="4300">
                        <a:highlight>
                          <a:srgbClr val="F4CD30"/>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highlight>
                            <a:srgbClr val="F4CD30"/>
                          </a:highlight>
                        </a:rPr>
                        <a:t>154.03</a:t>
                      </a:r>
                      <a:endParaRPr sz="4300">
                        <a:highlight>
                          <a:srgbClr val="F4CD30"/>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12800">
                <a:tc>
                  <a:txBody>
                    <a:bodyPr/>
                    <a:lstStyle/>
                    <a:p>
                      <a:pPr indent="0" lvl="0" marL="0" rtl="0" algn="ctr">
                        <a:spcBef>
                          <a:spcPts val="0"/>
                        </a:spcBef>
                        <a:spcAft>
                          <a:spcPts val="0"/>
                        </a:spcAft>
                        <a:buNone/>
                      </a:pPr>
                      <a:r>
                        <a:rPr lang="en-GB" sz="4300">
                          <a:highlight>
                            <a:srgbClr val="F4CD30"/>
                          </a:highlight>
                        </a:rPr>
                        <a:t>182.08</a:t>
                      </a:r>
                      <a:endParaRPr sz="4300">
                        <a:highlight>
                          <a:srgbClr val="F4CD30"/>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highlight>
                            <a:srgbClr val="F4CD30"/>
                          </a:highlight>
                        </a:rPr>
                        <a:t>191.79</a:t>
                      </a:r>
                      <a:endParaRPr sz="4300">
                        <a:highlight>
                          <a:srgbClr val="F4CD30"/>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12800">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highlight>
                            <a:srgbClr val="F4CD30"/>
                          </a:highlight>
                        </a:rPr>
                        <a:t>262.48</a:t>
                      </a:r>
                      <a:endParaRPr sz="4300">
                        <a:highlight>
                          <a:srgbClr val="F4CD30"/>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highlight>
                            <a:srgbClr val="F4CD30"/>
                          </a:highlight>
                        </a:rPr>
                        <a:t>260.80</a:t>
                      </a:r>
                      <a:endParaRPr sz="4300">
                        <a:highlight>
                          <a:srgbClr val="F4CD30"/>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12800">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12800">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12800">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4300"/>
                        <a:t>NaN</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4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717" name="Google Shape;717;p3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15.86</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34"/>
          <p:cNvSpPr txBox="1"/>
          <p:nvPr>
            <p:ph idx="12" type="sldNum"/>
          </p:nvPr>
        </p:nvSpPr>
        <p:spPr>
          <a:xfrm>
            <a:off x="35316000" y="19699200"/>
            <a:ext cx="576000" cy="540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53585F"/>
              </a:buClr>
              <a:buFont typeface="Arial"/>
              <a:buNone/>
            </a:pPr>
            <a:fld id="{00000000-1234-1234-1234-123412341234}" type="slidenum">
              <a:rPr lang="en-GB"/>
              <a:t>‹#›</a:t>
            </a:fld>
            <a:endParaRPr/>
          </a:p>
        </p:txBody>
      </p:sp>
      <p:sp>
        <p:nvSpPr>
          <p:cNvPr id="723" name="Google Shape;723;p34"/>
          <p:cNvSpPr txBox="1"/>
          <p:nvPr>
            <p:ph type="title"/>
          </p:nvPr>
        </p:nvSpPr>
        <p:spPr>
          <a:xfrm>
            <a:off x="696125" y="685800"/>
            <a:ext cx="29115000" cy="1733400"/>
          </a:xfrm>
          <a:prstGeom prst="rect">
            <a:avLst/>
          </a:prstGeom>
        </p:spPr>
        <p:txBody>
          <a:bodyPr anchorCtr="0" anchor="b" bIns="0" lIns="0" spcFirstLastPara="1" rIns="182850" wrap="square" tIns="182850">
            <a:noAutofit/>
          </a:bodyPr>
          <a:lstStyle/>
          <a:p>
            <a:pPr indent="0" lvl="0" marL="0" rtl="0" algn="l">
              <a:spcBef>
                <a:spcPts val="0"/>
              </a:spcBef>
              <a:spcAft>
                <a:spcPts val="0"/>
              </a:spcAft>
              <a:buNone/>
            </a:pPr>
            <a:r>
              <a:rPr lang="en-GB"/>
              <a:t>Approach - 2   -   Importance Sampling</a:t>
            </a:r>
            <a:endParaRPr/>
          </a:p>
        </p:txBody>
      </p:sp>
      <p:sp>
        <p:nvSpPr>
          <p:cNvPr id="724" name="Google Shape;724;p34"/>
          <p:cNvSpPr txBox="1"/>
          <p:nvPr>
            <p:ph idx="1" type="subTitle"/>
          </p:nvPr>
        </p:nvSpPr>
        <p:spPr>
          <a:xfrm>
            <a:off x="696125" y="3920138"/>
            <a:ext cx="29115000" cy="10569300"/>
          </a:xfrm>
          <a:prstGeom prst="rect">
            <a:avLst/>
          </a:prstGeom>
        </p:spPr>
        <p:txBody>
          <a:bodyPr anchorCtr="0" anchor="t" bIns="182850" lIns="90000" spcFirstLastPara="1" rIns="182850" wrap="square" tIns="0">
            <a:noAutofit/>
          </a:bodyPr>
          <a:lstStyle/>
          <a:p>
            <a:pPr indent="-438150" lvl="0" marL="457200" rtl="0" algn="l">
              <a:spcBef>
                <a:spcPts val="0"/>
              </a:spcBef>
              <a:spcAft>
                <a:spcPts val="0"/>
              </a:spcAft>
              <a:buSzPts val="3300"/>
              <a:buChar char="●"/>
            </a:pPr>
            <a:r>
              <a:rPr lang="en-GB" sz="5900"/>
              <a:t>Calculate the variability (range = max - min) for each feature in the dataset. Range is chosen because it indicates the spread of data. </a:t>
            </a:r>
            <a:endParaRPr sz="5900"/>
          </a:p>
          <a:p>
            <a:pPr indent="0" lvl="0" marL="457200" rtl="0" algn="l">
              <a:spcBef>
                <a:spcPts val="0"/>
              </a:spcBef>
              <a:spcAft>
                <a:spcPts val="0"/>
              </a:spcAft>
              <a:buNone/>
            </a:pPr>
            <a:r>
              <a:t/>
            </a:r>
            <a:endParaRPr sz="5900"/>
          </a:p>
          <a:p>
            <a:pPr indent="-438150" lvl="0" marL="457200" rtl="0" algn="l">
              <a:spcBef>
                <a:spcPts val="0"/>
              </a:spcBef>
              <a:spcAft>
                <a:spcPts val="0"/>
              </a:spcAft>
              <a:buSzPts val="3300"/>
              <a:buChar char="●"/>
            </a:pPr>
            <a:r>
              <a:rPr lang="en-GB" sz="5900"/>
              <a:t>Higher variability often indicates more informative or significant data.</a:t>
            </a:r>
            <a:endParaRPr sz="5900"/>
          </a:p>
          <a:p>
            <a:pPr indent="0" lvl="0" marL="457200" rtl="0" algn="l">
              <a:spcBef>
                <a:spcPts val="0"/>
              </a:spcBef>
              <a:spcAft>
                <a:spcPts val="0"/>
              </a:spcAft>
              <a:buNone/>
            </a:pPr>
            <a:r>
              <a:t/>
            </a:r>
            <a:endParaRPr sz="5900"/>
          </a:p>
          <a:p>
            <a:pPr indent="-438150" lvl="0" marL="457200" rtl="0" algn="l">
              <a:spcBef>
                <a:spcPts val="0"/>
              </a:spcBef>
              <a:spcAft>
                <a:spcPts val="0"/>
              </a:spcAft>
              <a:buSzPts val="3300"/>
              <a:buChar char="●"/>
            </a:pPr>
            <a:r>
              <a:rPr lang="en-GB" sz="5900"/>
              <a:t>Convert these importance measures into probabilities and then we normalized them, ensuring that the sum of all probabilities is equal to 1.</a:t>
            </a:r>
            <a:endParaRPr sz="5900"/>
          </a:p>
          <a:p>
            <a:pPr indent="0" lvl="0" marL="457200" rtl="0" algn="l">
              <a:spcBef>
                <a:spcPts val="0"/>
              </a:spcBef>
              <a:spcAft>
                <a:spcPts val="0"/>
              </a:spcAft>
              <a:buNone/>
            </a:pPr>
            <a:r>
              <a:t/>
            </a:r>
            <a:endParaRPr/>
          </a:p>
        </p:txBody>
      </p:sp>
      <p:sp>
        <p:nvSpPr>
          <p:cNvPr id="725" name="Google Shape;725;p34"/>
          <p:cNvSpPr txBox="1"/>
          <p:nvPr>
            <p:ph idx="2" type="body"/>
          </p:nvPr>
        </p:nvSpPr>
        <p:spPr>
          <a:xfrm>
            <a:off x="685800" y="19699200"/>
            <a:ext cx="14050800" cy="5400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GB">
                <a:solidFill>
                  <a:schemeClr val="dk1"/>
                </a:solidFill>
              </a:rPr>
              <a:t>Aman Sunesh, Seoyoon Jung, Damiane Kapanadze</a:t>
            </a:r>
            <a:endParaRPr/>
          </a:p>
        </p:txBody>
      </p:sp>
      <p:sp>
        <p:nvSpPr>
          <p:cNvPr id="726" name="Google Shape;726;p34"/>
          <p:cNvSpPr txBox="1"/>
          <p:nvPr>
            <p:ph idx="3" type="body"/>
          </p:nvPr>
        </p:nvSpPr>
        <p:spPr>
          <a:xfrm>
            <a:off x="14736600" y="19699200"/>
            <a:ext cx="20579400" cy="540000"/>
          </a:xfrm>
          <a:prstGeom prst="rect">
            <a:avLst/>
          </a:prstGeom>
        </p:spPr>
        <p:txBody>
          <a:bodyPr anchorCtr="0" anchor="ctr" bIns="91425" lIns="91425" spcFirstLastPara="1" rIns="182875" wrap="square" tIns="91425">
            <a:noAutofit/>
          </a:bodyPr>
          <a:lstStyle/>
          <a:p>
            <a:pPr indent="0" lvl="0" marL="0" rtl="0" algn="r">
              <a:spcBef>
                <a:spcPts val="0"/>
              </a:spcBef>
              <a:spcAft>
                <a:spcPts val="0"/>
              </a:spcAft>
              <a:buNone/>
            </a:pPr>
            <a:r>
              <a:rPr lang="en-GB">
                <a:solidFill>
                  <a:schemeClr val="dk1"/>
                </a:solidFill>
                <a:latin typeface="Montserrat"/>
                <a:ea typeface="Montserrat"/>
                <a:cs typeface="Montserrat"/>
                <a:sym typeface="Montserrat"/>
              </a:rPr>
              <a:t>Introduction to Data Analysis  |  Fall 2024 |  </a:t>
            </a:r>
            <a:r>
              <a:rPr b="1" lang="en-GB">
                <a:solidFill>
                  <a:schemeClr val="dk1"/>
                </a:solidFill>
                <a:latin typeface="Montserrat"/>
                <a:ea typeface="Montserrat"/>
                <a:cs typeface="Montserrat"/>
                <a:sym typeface="Montserrat"/>
              </a:rPr>
              <a:t>Large Traffic Data Compression</a:t>
            </a:r>
            <a:endParaRPr/>
          </a:p>
        </p:txBody>
      </p:sp>
      <p:graphicFrame>
        <p:nvGraphicFramePr>
          <p:cNvPr id="727" name="Google Shape;727;p34"/>
          <p:cNvGraphicFramePr/>
          <p:nvPr/>
        </p:nvGraphicFramePr>
        <p:xfrm>
          <a:off x="1010250" y="11828325"/>
          <a:ext cx="3000000" cy="3000000"/>
        </p:xfrm>
        <a:graphic>
          <a:graphicData uri="http://schemas.openxmlformats.org/drawingml/2006/table">
            <a:tbl>
              <a:tblPr>
                <a:noFill/>
                <a:tableStyleId>{0DCD1ADE-9FAA-4419-92BD-A24E9AF5559E}</a:tableStyleId>
              </a:tblPr>
              <a:tblGrid>
                <a:gridCol w="8638875"/>
                <a:gridCol w="8638875"/>
                <a:gridCol w="8638875"/>
                <a:gridCol w="8638875"/>
              </a:tblGrid>
              <a:tr h="910175">
                <a:tc>
                  <a:txBody>
                    <a:bodyPr/>
                    <a:lstStyle/>
                    <a:p>
                      <a:pPr indent="0" lvl="0" marL="0" rtl="0" algn="l">
                        <a:spcBef>
                          <a:spcPts val="0"/>
                        </a:spcBef>
                        <a:spcAft>
                          <a:spcPts val="0"/>
                        </a:spcAft>
                        <a:buNone/>
                      </a:pPr>
                      <a:r>
                        <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x-f2</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x-f3</a:t>
                      </a:r>
                      <a:endParaRPr b="1" sz="4300">
                        <a:solidFill>
                          <a:schemeClr val="dk1"/>
                        </a:solidFill>
                      </a:endParaRPr>
                    </a:p>
                  </a:txBody>
                  <a:tcPr marT="91425" marB="91425" marR="91425" marL="91425"/>
                </a:tc>
              </a:tr>
              <a:tr h="910175">
                <a:tc>
                  <a:txBody>
                    <a:bodyPr/>
                    <a:lstStyle/>
                    <a:p>
                      <a:pPr indent="0" lvl="0" marL="0" rtl="0" algn="l">
                        <a:spcBef>
                          <a:spcPts val="0"/>
                        </a:spcBef>
                        <a:spcAft>
                          <a:spcPts val="0"/>
                        </a:spcAft>
                        <a:buNone/>
                      </a:pPr>
                      <a:r>
                        <a:rPr b="1" lang="en-GB" sz="4300">
                          <a:solidFill>
                            <a:schemeClr val="dk1"/>
                          </a:solidFill>
                        </a:rPr>
                        <a:t>ID1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100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200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tc>
              </a:tr>
              <a:tr h="910175">
                <a:tc>
                  <a:txBody>
                    <a:bodyPr/>
                    <a:lstStyle/>
                    <a:p>
                      <a:pPr indent="0" lvl="0" marL="0" rtl="0" algn="l">
                        <a:spcBef>
                          <a:spcPts val="0"/>
                        </a:spcBef>
                        <a:spcAft>
                          <a:spcPts val="0"/>
                        </a:spcAft>
                        <a:buNone/>
                      </a:pPr>
                      <a:r>
                        <a:rPr b="1" lang="en-GB" sz="4300">
                          <a:solidFill>
                            <a:schemeClr val="dk1"/>
                          </a:solidFill>
                        </a:rPr>
                        <a:t>ID2</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290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210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300</a:t>
                      </a:r>
                      <a:endParaRPr sz="4300">
                        <a:solidFill>
                          <a:schemeClr val="dk1"/>
                        </a:solidFill>
                      </a:endParaRPr>
                    </a:p>
                  </a:txBody>
                  <a:tcPr marT="91425" marB="91425" marR="91425" marL="91425"/>
                </a:tc>
              </a:tr>
              <a:tr h="910175">
                <a:tc>
                  <a:txBody>
                    <a:bodyPr/>
                    <a:lstStyle/>
                    <a:p>
                      <a:pPr indent="0" lvl="0" marL="0" rtl="0" algn="l">
                        <a:spcBef>
                          <a:spcPts val="0"/>
                        </a:spcBef>
                        <a:spcAft>
                          <a:spcPts val="0"/>
                        </a:spcAft>
                        <a:buNone/>
                      </a:pPr>
                      <a:r>
                        <a:rPr b="1" lang="en-GB" sz="4300">
                          <a:solidFill>
                            <a:schemeClr val="dk1"/>
                          </a:solidFill>
                        </a:rPr>
                        <a:t>ID3</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120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190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310</a:t>
                      </a:r>
                      <a:endParaRPr sz="4300">
                        <a:solidFill>
                          <a:schemeClr val="dk1"/>
                        </a:solidFill>
                      </a:endParaRPr>
                    </a:p>
                  </a:txBody>
                  <a:tcPr marT="91425" marB="91425" marR="91425" marL="91425"/>
                </a:tc>
              </a:tr>
              <a:tr h="910175">
                <a:tc>
                  <a:txBody>
                    <a:bodyPr/>
                    <a:lstStyle/>
                    <a:p>
                      <a:pPr indent="0" lvl="0" marL="0" rtl="0" algn="l">
                        <a:spcBef>
                          <a:spcPts val="0"/>
                        </a:spcBef>
                        <a:spcAft>
                          <a:spcPts val="0"/>
                        </a:spcAft>
                        <a:buNone/>
                      </a:pPr>
                      <a:r>
                        <a:rPr b="1" lang="en-GB" sz="4300">
                          <a:solidFill>
                            <a:schemeClr val="dk1"/>
                          </a:solidFill>
                        </a:rPr>
                        <a:t>ID4</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130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320</a:t>
                      </a:r>
                      <a:endParaRPr sz="4300">
                        <a:solidFill>
                          <a:schemeClr val="dk1"/>
                        </a:solidFill>
                      </a:endParaRPr>
                    </a:p>
                  </a:txBody>
                  <a:tcPr marT="91425" marB="91425" marR="91425" marL="91425"/>
                </a:tc>
              </a:tr>
              <a:tr h="910175">
                <a:tc>
                  <a:txBody>
                    <a:bodyPr/>
                    <a:lstStyle/>
                    <a:p>
                      <a:pPr indent="0" lvl="0" marL="0" rtl="0" algn="l">
                        <a:spcBef>
                          <a:spcPts val="0"/>
                        </a:spcBef>
                        <a:spcAft>
                          <a:spcPts val="0"/>
                        </a:spcAft>
                        <a:buNone/>
                      </a:pPr>
                      <a:r>
                        <a:rPr b="1" lang="en-GB" sz="4300">
                          <a:solidFill>
                            <a:schemeClr val="dk1"/>
                          </a:solidFill>
                        </a:rPr>
                        <a:t>ID5</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140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205</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tc>
              </a:tr>
            </a:tbl>
          </a:graphicData>
        </a:graphic>
      </p:graphicFrame>
      <p:sp>
        <p:nvSpPr>
          <p:cNvPr id="728" name="Google Shape;728;p34"/>
          <p:cNvSpPr txBox="1"/>
          <p:nvPr>
            <p:ph type="title"/>
          </p:nvPr>
        </p:nvSpPr>
        <p:spPr>
          <a:xfrm>
            <a:off x="15300425" y="17043300"/>
            <a:ext cx="29115000" cy="1733400"/>
          </a:xfrm>
          <a:prstGeom prst="rect">
            <a:avLst/>
          </a:prstGeom>
        </p:spPr>
        <p:txBody>
          <a:bodyPr anchorCtr="0" anchor="b" bIns="0" lIns="0" spcFirstLastPara="1" rIns="182850" wrap="square" tIns="182850">
            <a:noAutofit/>
          </a:bodyPr>
          <a:lstStyle/>
          <a:p>
            <a:pPr indent="0" lvl="0" marL="0" rtl="0" algn="l">
              <a:spcBef>
                <a:spcPts val="0"/>
              </a:spcBef>
              <a:spcAft>
                <a:spcPts val="0"/>
              </a:spcAft>
              <a:buNone/>
            </a:pPr>
            <a:r>
              <a:rPr lang="en-GB" sz="4500"/>
              <a:t>X_True</a:t>
            </a:r>
            <a:endParaRPr sz="4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35"/>
          <p:cNvSpPr txBox="1"/>
          <p:nvPr>
            <p:ph idx="12" type="sldNum"/>
          </p:nvPr>
        </p:nvSpPr>
        <p:spPr>
          <a:xfrm>
            <a:off x="35316000" y="19699200"/>
            <a:ext cx="576000" cy="540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53585F"/>
              </a:buClr>
              <a:buFont typeface="Arial"/>
              <a:buNone/>
            </a:pPr>
            <a:fld id="{00000000-1234-1234-1234-123412341234}" type="slidenum">
              <a:rPr lang="en-GB"/>
              <a:t>‹#›</a:t>
            </a:fld>
            <a:endParaRPr/>
          </a:p>
        </p:txBody>
      </p:sp>
      <p:sp>
        <p:nvSpPr>
          <p:cNvPr id="734" name="Google Shape;734;p35"/>
          <p:cNvSpPr txBox="1"/>
          <p:nvPr>
            <p:ph type="title"/>
          </p:nvPr>
        </p:nvSpPr>
        <p:spPr>
          <a:xfrm>
            <a:off x="696125" y="685800"/>
            <a:ext cx="29115000" cy="1733400"/>
          </a:xfrm>
          <a:prstGeom prst="rect">
            <a:avLst/>
          </a:prstGeom>
        </p:spPr>
        <p:txBody>
          <a:bodyPr anchorCtr="0" anchor="b" bIns="0" lIns="0" spcFirstLastPara="1" rIns="182850" wrap="square" tIns="182850">
            <a:noAutofit/>
          </a:bodyPr>
          <a:lstStyle/>
          <a:p>
            <a:pPr indent="0" lvl="0" marL="0" rtl="0" algn="l">
              <a:spcBef>
                <a:spcPts val="0"/>
              </a:spcBef>
              <a:spcAft>
                <a:spcPts val="0"/>
              </a:spcAft>
              <a:buNone/>
            </a:pPr>
            <a:r>
              <a:rPr lang="en-GB"/>
              <a:t>Calculating Range</a:t>
            </a:r>
            <a:endParaRPr/>
          </a:p>
        </p:txBody>
      </p:sp>
      <p:sp>
        <p:nvSpPr>
          <p:cNvPr id="735" name="Google Shape;735;p35"/>
          <p:cNvSpPr txBox="1"/>
          <p:nvPr>
            <p:ph idx="1" type="subTitle"/>
          </p:nvPr>
        </p:nvSpPr>
        <p:spPr>
          <a:xfrm>
            <a:off x="1186800" y="12175097"/>
            <a:ext cx="29115000" cy="681000"/>
          </a:xfrm>
          <a:prstGeom prst="rect">
            <a:avLst/>
          </a:prstGeom>
        </p:spPr>
        <p:txBody>
          <a:bodyPr anchorCtr="0" anchor="t" bIns="182850" lIns="90000" spcFirstLastPara="1" rIns="182850" wrap="square" tIns="0">
            <a:no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Arial"/>
                <a:ea typeface="Arial"/>
                <a:cs typeface="Arial"/>
                <a:sym typeface="Arial"/>
              </a:rPr>
              <a:t>Feature1</a:t>
            </a:r>
            <a:r>
              <a:rPr lang="en-GB">
                <a:solidFill>
                  <a:schemeClr val="dk1"/>
                </a:solidFill>
                <a:latin typeface="Arial"/>
                <a:ea typeface="Arial"/>
                <a:cs typeface="Arial"/>
                <a:sym typeface="Arial"/>
              </a:rPr>
              <a:t>: Range = Max(140) - Min(100) = 40</a:t>
            </a:r>
            <a:endParaRPr>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GB">
                <a:solidFill>
                  <a:schemeClr val="dk1"/>
                </a:solidFill>
                <a:latin typeface="Arial"/>
                <a:ea typeface="Arial"/>
                <a:cs typeface="Arial"/>
                <a:sym typeface="Arial"/>
              </a:rPr>
              <a:t>Feature2</a:t>
            </a:r>
            <a:r>
              <a:rPr lang="en-GB">
                <a:solidFill>
                  <a:schemeClr val="dk1"/>
                </a:solidFill>
                <a:latin typeface="Arial"/>
                <a:ea typeface="Arial"/>
                <a:cs typeface="Arial"/>
                <a:sym typeface="Arial"/>
              </a:rPr>
              <a:t>: Range = Max(210) - Min(190) = 20</a:t>
            </a:r>
            <a:endParaRPr>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GB">
                <a:solidFill>
                  <a:schemeClr val="dk1"/>
                </a:solidFill>
                <a:latin typeface="Arial"/>
                <a:ea typeface="Arial"/>
                <a:cs typeface="Arial"/>
                <a:sym typeface="Arial"/>
              </a:rPr>
              <a:t>Feature3</a:t>
            </a:r>
            <a:r>
              <a:rPr lang="en-GB">
                <a:solidFill>
                  <a:schemeClr val="dk1"/>
                </a:solidFill>
                <a:latin typeface="Arial"/>
                <a:ea typeface="Arial"/>
                <a:cs typeface="Arial"/>
                <a:sym typeface="Arial"/>
              </a:rPr>
              <a:t>: Range = Max(320) - Min(300) = 20</a:t>
            </a:r>
            <a:endParaRPr>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736" name="Google Shape;736;p35"/>
          <p:cNvSpPr txBox="1"/>
          <p:nvPr>
            <p:ph idx="2" type="body"/>
          </p:nvPr>
        </p:nvSpPr>
        <p:spPr>
          <a:xfrm>
            <a:off x="685800" y="19699200"/>
            <a:ext cx="14050800" cy="5400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GB">
                <a:solidFill>
                  <a:schemeClr val="dk1"/>
                </a:solidFill>
              </a:rPr>
              <a:t>Aman Sunesh, Seoyoon Jung, Damiane Kapanadze</a:t>
            </a:r>
            <a:endParaRPr/>
          </a:p>
        </p:txBody>
      </p:sp>
      <p:sp>
        <p:nvSpPr>
          <p:cNvPr id="737" name="Google Shape;737;p35"/>
          <p:cNvSpPr txBox="1"/>
          <p:nvPr>
            <p:ph idx="3" type="body"/>
          </p:nvPr>
        </p:nvSpPr>
        <p:spPr>
          <a:xfrm>
            <a:off x="14736600" y="19699200"/>
            <a:ext cx="20579400" cy="540000"/>
          </a:xfrm>
          <a:prstGeom prst="rect">
            <a:avLst/>
          </a:prstGeom>
        </p:spPr>
        <p:txBody>
          <a:bodyPr anchorCtr="0" anchor="ctr" bIns="91425" lIns="91425" spcFirstLastPara="1" rIns="182875" wrap="square" tIns="91425">
            <a:noAutofit/>
          </a:bodyPr>
          <a:lstStyle/>
          <a:p>
            <a:pPr indent="0" lvl="0" marL="0" rtl="0" algn="r">
              <a:spcBef>
                <a:spcPts val="0"/>
              </a:spcBef>
              <a:spcAft>
                <a:spcPts val="0"/>
              </a:spcAft>
              <a:buNone/>
            </a:pPr>
            <a:r>
              <a:rPr lang="en-GB">
                <a:solidFill>
                  <a:schemeClr val="dk1"/>
                </a:solidFill>
                <a:latin typeface="Montserrat"/>
                <a:ea typeface="Montserrat"/>
                <a:cs typeface="Montserrat"/>
                <a:sym typeface="Montserrat"/>
              </a:rPr>
              <a:t>Introduction to Data Analysis  |  Fall 2024 |  </a:t>
            </a:r>
            <a:r>
              <a:rPr b="1" lang="en-GB">
                <a:solidFill>
                  <a:schemeClr val="dk1"/>
                </a:solidFill>
                <a:latin typeface="Montserrat"/>
                <a:ea typeface="Montserrat"/>
                <a:cs typeface="Montserrat"/>
                <a:sym typeface="Montserrat"/>
              </a:rPr>
              <a:t>Large Traffic Data Compression</a:t>
            </a:r>
            <a:endParaRPr/>
          </a:p>
        </p:txBody>
      </p:sp>
      <p:graphicFrame>
        <p:nvGraphicFramePr>
          <p:cNvPr id="738" name="Google Shape;738;p35"/>
          <p:cNvGraphicFramePr/>
          <p:nvPr/>
        </p:nvGraphicFramePr>
        <p:xfrm>
          <a:off x="696125" y="4929900"/>
          <a:ext cx="3000000" cy="3000000"/>
        </p:xfrm>
        <a:graphic>
          <a:graphicData uri="http://schemas.openxmlformats.org/drawingml/2006/table">
            <a:tbl>
              <a:tblPr>
                <a:noFill/>
                <a:tableStyleId>{0DCD1ADE-9FAA-4419-92BD-A24E9AF5559E}</a:tableStyleId>
              </a:tblPr>
              <a:tblGrid>
                <a:gridCol w="8638875"/>
                <a:gridCol w="8638875"/>
                <a:gridCol w="8638875"/>
                <a:gridCol w="8638875"/>
              </a:tblGrid>
              <a:tr h="910175">
                <a:tc>
                  <a:txBody>
                    <a:bodyPr/>
                    <a:lstStyle/>
                    <a:p>
                      <a:pPr indent="0" lvl="0" marL="0" rtl="0" algn="l">
                        <a:spcBef>
                          <a:spcPts val="0"/>
                        </a:spcBef>
                        <a:spcAft>
                          <a:spcPts val="0"/>
                        </a:spcAft>
                        <a:buNone/>
                      </a:pPr>
                      <a:r>
                        <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x-f2</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x-f3</a:t>
                      </a:r>
                      <a:endParaRPr b="1" sz="4300">
                        <a:solidFill>
                          <a:schemeClr val="dk1"/>
                        </a:solidFill>
                      </a:endParaRPr>
                    </a:p>
                  </a:txBody>
                  <a:tcPr marT="91425" marB="91425" marR="91425" marL="91425"/>
                </a:tc>
              </a:tr>
              <a:tr h="910175">
                <a:tc>
                  <a:txBody>
                    <a:bodyPr/>
                    <a:lstStyle/>
                    <a:p>
                      <a:pPr indent="0" lvl="0" marL="0" rtl="0" algn="l">
                        <a:spcBef>
                          <a:spcPts val="0"/>
                        </a:spcBef>
                        <a:spcAft>
                          <a:spcPts val="0"/>
                        </a:spcAft>
                        <a:buNone/>
                      </a:pPr>
                      <a:r>
                        <a:rPr b="1" lang="en-GB" sz="4300">
                          <a:solidFill>
                            <a:schemeClr val="dk1"/>
                          </a:solidFill>
                        </a:rPr>
                        <a:t>ID1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100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200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tc>
              </a:tr>
              <a:tr h="910175">
                <a:tc>
                  <a:txBody>
                    <a:bodyPr/>
                    <a:lstStyle/>
                    <a:p>
                      <a:pPr indent="0" lvl="0" marL="0" rtl="0" algn="l">
                        <a:spcBef>
                          <a:spcPts val="0"/>
                        </a:spcBef>
                        <a:spcAft>
                          <a:spcPts val="0"/>
                        </a:spcAft>
                        <a:buNone/>
                      </a:pPr>
                      <a:r>
                        <a:rPr b="1" lang="en-GB" sz="4300">
                          <a:solidFill>
                            <a:schemeClr val="dk1"/>
                          </a:solidFill>
                        </a:rPr>
                        <a:t>ID2</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290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210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300</a:t>
                      </a:r>
                      <a:endParaRPr sz="4300">
                        <a:solidFill>
                          <a:schemeClr val="dk1"/>
                        </a:solidFill>
                      </a:endParaRPr>
                    </a:p>
                  </a:txBody>
                  <a:tcPr marT="91425" marB="91425" marR="91425" marL="91425"/>
                </a:tc>
              </a:tr>
              <a:tr h="910175">
                <a:tc>
                  <a:txBody>
                    <a:bodyPr/>
                    <a:lstStyle/>
                    <a:p>
                      <a:pPr indent="0" lvl="0" marL="0" rtl="0" algn="l">
                        <a:spcBef>
                          <a:spcPts val="0"/>
                        </a:spcBef>
                        <a:spcAft>
                          <a:spcPts val="0"/>
                        </a:spcAft>
                        <a:buNone/>
                      </a:pPr>
                      <a:r>
                        <a:rPr b="1" lang="en-GB" sz="4300">
                          <a:solidFill>
                            <a:schemeClr val="dk1"/>
                          </a:solidFill>
                        </a:rPr>
                        <a:t>ID3</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120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190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310</a:t>
                      </a:r>
                      <a:endParaRPr sz="4300">
                        <a:solidFill>
                          <a:schemeClr val="dk1"/>
                        </a:solidFill>
                      </a:endParaRPr>
                    </a:p>
                  </a:txBody>
                  <a:tcPr marT="91425" marB="91425" marR="91425" marL="91425"/>
                </a:tc>
              </a:tr>
              <a:tr h="910175">
                <a:tc>
                  <a:txBody>
                    <a:bodyPr/>
                    <a:lstStyle/>
                    <a:p>
                      <a:pPr indent="0" lvl="0" marL="0" rtl="0" algn="l">
                        <a:spcBef>
                          <a:spcPts val="0"/>
                        </a:spcBef>
                        <a:spcAft>
                          <a:spcPts val="0"/>
                        </a:spcAft>
                        <a:buNone/>
                      </a:pPr>
                      <a:r>
                        <a:rPr b="1" lang="en-GB" sz="4300">
                          <a:solidFill>
                            <a:schemeClr val="dk1"/>
                          </a:solidFill>
                        </a:rPr>
                        <a:t>ID4</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130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320</a:t>
                      </a:r>
                      <a:endParaRPr sz="4300">
                        <a:solidFill>
                          <a:schemeClr val="dk1"/>
                        </a:solidFill>
                      </a:endParaRPr>
                    </a:p>
                  </a:txBody>
                  <a:tcPr marT="91425" marB="91425" marR="91425" marL="91425"/>
                </a:tc>
              </a:tr>
              <a:tr h="910175">
                <a:tc>
                  <a:txBody>
                    <a:bodyPr/>
                    <a:lstStyle/>
                    <a:p>
                      <a:pPr indent="0" lvl="0" marL="0" rtl="0" algn="l">
                        <a:spcBef>
                          <a:spcPts val="0"/>
                        </a:spcBef>
                        <a:spcAft>
                          <a:spcPts val="0"/>
                        </a:spcAft>
                        <a:buNone/>
                      </a:pPr>
                      <a:r>
                        <a:rPr b="1" lang="en-GB" sz="4300">
                          <a:solidFill>
                            <a:schemeClr val="dk1"/>
                          </a:solidFill>
                        </a:rPr>
                        <a:t>ID5</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140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205</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36"/>
          <p:cNvSpPr txBox="1"/>
          <p:nvPr>
            <p:ph idx="12" type="sldNum"/>
          </p:nvPr>
        </p:nvSpPr>
        <p:spPr>
          <a:xfrm>
            <a:off x="35316000" y="19699200"/>
            <a:ext cx="576000" cy="540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744" name="Google Shape;744;p36"/>
          <p:cNvSpPr txBox="1"/>
          <p:nvPr>
            <p:ph type="title"/>
          </p:nvPr>
        </p:nvSpPr>
        <p:spPr>
          <a:xfrm>
            <a:off x="696125" y="685800"/>
            <a:ext cx="29115000" cy="1733400"/>
          </a:xfrm>
          <a:prstGeom prst="rect">
            <a:avLst/>
          </a:prstGeom>
        </p:spPr>
        <p:txBody>
          <a:bodyPr anchorCtr="0" anchor="b" bIns="0" lIns="0" spcFirstLastPara="1" rIns="182850" wrap="square" tIns="182850">
            <a:noAutofit/>
          </a:bodyPr>
          <a:lstStyle/>
          <a:p>
            <a:pPr indent="0" lvl="0" marL="0" rtl="0" algn="l">
              <a:spcBef>
                <a:spcPts val="0"/>
              </a:spcBef>
              <a:spcAft>
                <a:spcPts val="0"/>
              </a:spcAft>
              <a:buNone/>
            </a:pPr>
            <a:r>
              <a:rPr lang="en-GB"/>
              <a:t>Normalize it to Create a Probability Distribution</a:t>
            </a:r>
            <a:endParaRPr/>
          </a:p>
        </p:txBody>
      </p:sp>
      <p:sp>
        <p:nvSpPr>
          <p:cNvPr id="745" name="Google Shape;745;p36"/>
          <p:cNvSpPr txBox="1"/>
          <p:nvPr>
            <p:ph idx="1" type="subTitle"/>
          </p:nvPr>
        </p:nvSpPr>
        <p:spPr>
          <a:xfrm>
            <a:off x="1186800" y="12175097"/>
            <a:ext cx="29115000" cy="681000"/>
          </a:xfrm>
          <a:prstGeom prst="rect">
            <a:avLst/>
          </a:prstGeom>
        </p:spPr>
        <p:txBody>
          <a:bodyPr anchorCtr="0" anchor="t" bIns="182850" lIns="90000" spcFirstLastPara="1" rIns="182850" wrap="square" tIns="0">
            <a:noAutofit/>
          </a:bodyPr>
          <a:lstStyle/>
          <a:p>
            <a:pPr indent="0" lvl="0" marL="0" rtl="0" algn="l">
              <a:spcBef>
                <a:spcPts val="0"/>
              </a:spcBef>
              <a:spcAft>
                <a:spcPts val="0"/>
              </a:spcAft>
              <a:buNone/>
            </a:pPr>
            <a:r>
              <a:rPr b="1" lang="en-GB">
                <a:solidFill>
                  <a:schemeClr val="dk1"/>
                </a:solidFill>
                <a:latin typeface="Arial"/>
                <a:ea typeface="Arial"/>
                <a:cs typeface="Arial"/>
                <a:sym typeface="Arial"/>
              </a:rPr>
              <a:t>Total Importance = 40 (Feature1) + 20 (Feature2) + 20 (Feature3) = 80</a:t>
            </a:r>
            <a:endParaRPr b="1">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GB">
                <a:solidFill>
                  <a:schemeClr val="dk1"/>
                </a:solidFill>
                <a:latin typeface="Arial"/>
                <a:ea typeface="Arial"/>
                <a:cs typeface="Arial"/>
                <a:sym typeface="Arial"/>
              </a:rPr>
              <a:t>Probabilities:</a:t>
            </a:r>
            <a:endParaRPr b="1">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GB">
                <a:solidFill>
                  <a:schemeClr val="dk1"/>
                </a:solidFill>
                <a:latin typeface="Arial"/>
                <a:ea typeface="Arial"/>
                <a:cs typeface="Arial"/>
                <a:sym typeface="Arial"/>
              </a:rPr>
              <a:t>Feature1: 40/80 = 0.5</a:t>
            </a:r>
            <a:endParaRPr b="1">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GB">
                <a:solidFill>
                  <a:schemeClr val="dk1"/>
                </a:solidFill>
                <a:latin typeface="Arial"/>
                <a:ea typeface="Arial"/>
                <a:cs typeface="Arial"/>
                <a:sym typeface="Arial"/>
              </a:rPr>
              <a:t>Feature2: 20/80 = 0.25</a:t>
            </a:r>
            <a:endParaRPr b="1">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GB">
                <a:solidFill>
                  <a:schemeClr val="dk1"/>
                </a:solidFill>
                <a:latin typeface="Arial"/>
                <a:ea typeface="Arial"/>
                <a:cs typeface="Arial"/>
                <a:sym typeface="Arial"/>
              </a:rPr>
              <a:t>Feature3: 20/80 = 0.25</a:t>
            </a:r>
            <a:endParaRPr b="1">
              <a:solidFill>
                <a:schemeClr val="dk1"/>
              </a:solidFill>
              <a:latin typeface="Arial"/>
              <a:ea typeface="Arial"/>
              <a:cs typeface="Arial"/>
              <a:sym typeface="Arial"/>
            </a:endParaRPr>
          </a:p>
          <a:p>
            <a:pPr indent="0" lvl="0" marL="0" rtl="0" algn="l">
              <a:spcBef>
                <a:spcPts val="1200"/>
              </a:spcBef>
              <a:spcAft>
                <a:spcPts val="0"/>
              </a:spcAft>
              <a:buNone/>
            </a:pPr>
            <a:r>
              <a:t/>
            </a:r>
            <a:endParaRPr b="1">
              <a:solidFill>
                <a:schemeClr val="dk1"/>
              </a:solidFill>
              <a:latin typeface="Arial"/>
              <a:ea typeface="Arial"/>
              <a:cs typeface="Arial"/>
              <a:sym typeface="Arial"/>
            </a:endParaRPr>
          </a:p>
        </p:txBody>
      </p:sp>
      <p:sp>
        <p:nvSpPr>
          <p:cNvPr id="746" name="Google Shape;746;p36"/>
          <p:cNvSpPr txBox="1"/>
          <p:nvPr>
            <p:ph idx="2" type="body"/>
          </p:nvPr>
        </p:nvSpPr>
        <p:spPr>
          <a:xfrm>
            <a:off x="685800" y="19699200"/>
            <a:ext cx="14050800" cy="5400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GB">
                <a:solidFill>
                  <a:schemeClr val="dk1"/>
                </a:solidFill>
              </a:rPr>
              <a:t>Aman Sunesh, Seoyoon Jung, Damiane Kapanadze</a:t>
            </a:r>
            <a:endParaRPr/>
          </a:p>
        </p:txBody>
      </p:sp>
      <p:sp>
        <p:nvSpPr>
          <p:cNvPr id="747" name="Google Shape;747;p36"/>
          <p:cNvSpPr txBox="1"/>
          <p:nvPr>
            <p:ph idx="3" type="body"/>
          </p:nvPr>
        </p:nvSpPr>
        <p:spPr>
          <a:xfrm>
            <a:off x="14736600" y="19699200"/>
            <a:ext cx="20579400" cy="540000"/>
          </a:xfrm>
          <a:prstGeom prst="rect">
            <a:avLst/>
          </a:prstGeom>
        </p:spPr>
        <p:txBody>
          <a:bodyPr anchorCtr="0" anchor="ctr" bIns="91425" lIns="91425" spcFirstLastPara="1" rIns="182875" wrap="square" tIns="91425">
            <a:noAutofit/>
          </a:bodyPr>
          <a:lstStyle/>
          <a:p>
            <a:pPr indent="0" lvl="0" marL="0" rtl="0" algn="r">
              <a:spcBef>
                <a:spcPts val="0"/>
              </a:spcBef>
              <a:spcAft>
                <a:spcPts val="0"/>
              </a:spcAft>
              <a:buNone/>
            </a:pPr>
            <a:r>
              <a:rPr lang="en-GB">
                <a:solidFill>
                  <a:schemeClr val="dk1"/>
                </a:solidFill>
                <a:latin typeface="Montserrat"/>
                <a:ea typeface="Montserrat"/>
                <a:cs typeface="Montserrat"/>
                <a:sym typeface="Montserrat"/>
              </a:rPr>
              <a:t>Introduction to Data Analysis  |  Fall 2024 |  </a:t>
            </a:r>
            <a:r>
              <a:rPr b="1" lang="en-GB">
                <a:solidFill>
                  <a:schemeClr val="dk1"/>
                </a:solidFill>
                <a:latin typeface="Montserrat"/>
                <a:ea typeface="Montserrat"/>
                <a:cs typeface="Montserrat"/>
                <a:sym typeface="Montserrat"/>
              </a:rPr>
              <a:t>Large Traffic Data Compression</a:t>
            </a:r>
            <a:endParaRPr/>
          </a:p>
        </p:txBody>
      </p:sp>
      <p:graphicFrame>
        <p:nvGraphicFramePr>
          <p:cNvPr id="748" name="Google Shape;748;p36"/>
          <p:cNvGraphicFramePr/>
          <p:nvPr/>
        </p:nvGraphicFramePr>
        <p:xfrm>
          <a:off x="696125" y="4929900"/>
          <a:ext cx="3000000" cy="3000000"/>
        </p:xfrm>
        <a:graphic>
          <a:graphicData uri="http://schemas.openxmlformats.org/drawingml/2006/table">
            <a:tbl>
              <a:tblPr>
                <a:noFill/>
                <a:tableStyleId>{0DCD1ADE-9FAA-4419-92BD-A24E9AF5559E}</a:tableStyleId>
              </a:tblPr>
              <a:tblGrid>
                <a:gridCol w="8638875"/>
                <a:gridCol w="8638875"/>
                <a:gridCol w="8638875"/>
                <a:gridCol w="8638875"/>
              </a:tblGrid>
              <a:tr h="910175">
                <a:tc>
                  <a:txBody>
                    <a:bodyPr/>
                    <a:lstStyle/>
                    <a:p>
                      <a:pPr indent="0" lvl="0" marL="0" rtl="0" algn="l">
                        <a:spcBef>
                          <a:spcPts val="0"/>
                        </a:spcBef>
                        <a:spcAft>
                          <a:spcPts val="0"/>
                        </a:spcAft>
                        <a:buNone/>
                      </a:pPr>
                      <a:r>
                        <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x-f2</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b="1" lang="en-GB" sz="4300">
                          <a:solidFill>
                            <a:schemeClr val="dk1"/>
                          </a:solidFill>
                        </a:rPr>
                        <a:t>x-f3</a:t>
                      </a:r>
                      <a:endParaRPr b="1" sz="4300">
                        <a:solidFill>
                          <a:schemeClr val="dk1"/>
                        </a:solidFill>
                      </a:endParaRPr>
                    </a:p>
                  </a:txBody>
                  <a:tcPr marT="91425" marB="91425" marR="91425" marL="91425"/>
                </a:tc>
              </a:tr>
              <a:tr h="910175">
                <a:tc>
                  <a:txBody>
                    <a:bodyPr/>
                    <a:lstStyle/>
                    <a:p>
                      <a:pPr indent="0" lvl="0" marL="0" rtl="0" algn="l">
                        <a:spcBef>
                          <a:spcPts val="0"/>
                        </a:spcBef>
                        <a:spcAft>
                          <a:spcPts val="0"/>
                        </a:spcAft>
                        <a:buNone/>
                      </a:pPr>
                      <a:r>
                        <a:rPr b="1" lang="en-GB" sz="4300">
                          <a:solidFill>
                            <a:schemeClr val="dk1"/>
                          </a:solidFill>
                        </a:rPr>
                        <a:t>ID1</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100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200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tc>
              </a:tr>
              <a:tr h="910175">
                <a:tc>
                  <a:txBody>
                    <a:bodyPr/>
                    <a:lstStyle/>
                    <a:p>
                      <a:pPr indent="0" lvl="0" marL="0" rtl="0" algn="l">
                        <a:spcBef>
                          <a:spcPts val="0"/>
                        </a:spcBef>
                        <a:spcAft>
                          <a:spcPts val="0"/>
                        </a:spcAft>
                        <a:buNone/>
                      </a:pPr>
                      <a:r>
                        <a:rPr b="1" lang="en-GB" sz="4300">
                          <a:solidFill>
                            <a:schemeClr val="dk1"/>
                          </a:solidFill>
                        </a:rPr>
                        <a:t>ID2</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290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210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300</a:t>
                      </a:r>
                      <a:endParaRPr sz="4300">
                        <a:solidFill>
                          <a:schemeClr val="dk1"/>
                        </a:solidFill>
                      </a:endParaRPr>
                    </a:p>
                  </a:txBody>
                  <a:tcPr marT="91425" marB="91425" marR="91425" marL="91425"/>
                </a:tc>
              </a:tr>
              <a:tr h="910175">
                <a:tc>
                  <a:txBody>
                    <a:bodyPr/>
                    <a:lstStyle/>
                    <a:p>
                      <a:pPr indent="0" lvl="0" marL="0" rtl="0" algn="l">
                        <a:spcBef>
                          <a:spcPts val="0"/>
                        </a:spcBef>
                        <a:spcAft>
                          <a:spcPts val="0"/>
                        </a:spcAft>
                        <a:buNone/>
                      </a:pPr>
                      <a:r>
                        <a:rPr b="1" lang="en-GB" sz="4300">
                          <a:solidFill>
                            <a:schemeClr val="dk1"/>
                          </a:solidFill>
                        </a:rPr>
                        <a:t>ID3</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120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190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310</a:t>
                      </a:r>
                      <a:endParaRPr sz="4300">
                        <a:solidFill>
                          <a:schemeClr val="dk1"/>
                        </a:solidFill>
                      </a:endParaRPr>
                    </a:p>
                  </a:txBody>
                  <a:tcPr marT="91425" marB="91425" marR="91425" marL="91425"/>
                </a:tc>
              </a:tr>
              <a:tr h="910175">
                <a:tc>
                  <a:txBody>
                    <a:bodyPr/>
                    <a:lstStyle/>
                    <a:p>
                      <a:pPr indent="0" lvl="0" marL="0" rtl="0" algn="l">
                        <a:spcBef>
                          <a:spcPts val="0"/>
                        </a:spcBef>
                        <a:spcAft>
                          <a:spcPts val="0"/>
                        </a:spcAft>
                        <a:buNone/>
                      </a:pPr>
                      <a:r>
                        <a:rPr b="1" lang="en-GB" sz="4300">
                          <a:solidFill>
                            <a:schemeClr val="dk1"/>
                          </a:solidFill>
                        </a:rPr>
                        <a:t>ID4</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130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320</a:t>
                      </a:r>
                      <a:endParaRPr sz="4300">
                        <a:solidFill>
                          <a:schemeClr val="dk1"/>
                        </a:solidFill>
                      </a:endParaRPr>
                    </a:p>
                  </a:txBody>
                  <a:tcPr marT="91425" marB="91425" marR="91425" marL="91425"/>
                </a:tc>
              </a:tr>
              <a:tr h="910175">
                <a:tc>
                  <a:txBody>
                    <a:bodyPr/>
                    <a:lstStyle/>
                    <a:p>
                      <a:pPr indent="0" lvl="0" marL="0" rtl="0" algn="l">
                        <a:spcBef>
                          <a:spcPts val="0"/>
                        </a:spcBef>
                        <a:spcAft>
                          <a:spcPts val="0"/>
                        </a:spcAft>
                        <a:buNone/>
                      </a:pPr>
                      <a:r>
                        <a:rPr b="1" lang="en-GB" sz="4300">
                          <a:solidFill>
                            <a:schemeClr val="dk1"/>
                          </a:solidFill>
                        </a:rPr>
                        <a:t>ID5</a:t>
                      </a:r>
                      <a:endParaRPr b="1"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140</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205</a:t>
                      </a:r>
                      <a:endParaRPr sz="4300">
                        <a:solidFill>
                          <a:schemeClr val="dk1"/>
                        </a:solidFill>
                      </a:endParaRPr>
                    </a:p>
                  </a:txBody>
                  <a:tcPr marT="91425" marB="91425" marR="91425" marL="91425"/>
                </a:tc>
                <a:tc>
                  <a:txBody>
                    <a:bodyPr/>
                    <a:lstStyle/>
                    <a:p>
                      <a:pPr indent="0" lvl="0" marL="0" rtl="0" algn="l">
                        <a:spcBef>
                          <a:spcPts val="0"/>
                        </a:spcBef>
                        <a:spcAft>
                          <a:spcPts val="0"/>
                        </a:spcAft>
                        <a:buNone/>
                      </a:pPr>
                      <a:r>
                        <a:rPr lang="en-GB" sz="4300">
                          <a:solidFill>
                            <a:schemeClr val="dk1"/>
                          </a:solidFill>
                        </a:rPr>
                        <a:t>NaN</a:t>
                      </a:r>
                      <a:endParaRPr sz="4300">
                        <a:solidFill>
                          <a:schemeClr val="dk1"/>
                        </a:solidFill>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NYUAD">
  <a:themeElements>
    <a:clrScheme name="White">
      <a:dk1>
        <a:srgbClr val="000000"/>
      </a:dk1>
      <a:lt1>
        <a:srgbClr val="FFFFFF"/>
      </a:lt1>
      <a:dk2>
        <a:srgbClr val="57068C"/>
      </a:dk2>
      <a:lt2>
        <a:srgbClr val="7F7F7C"/>
      </a:lt2>
      <a:accent1>
        <a:srgbClr val="008BA9"/>
      </a:accent1>
      <a:accent2>
        <a:srgbClr val="7FBEC6"/>
      </a:accent2>
      <a:accent3>
        <a:srgbClr val="EF8B21"/>
      </a:accent3>
      <a:accent4>
        <a:srgbClr val="DA4B39"/>
      </a:accent4>
      <a:accent5>
        <a:srgbClr val="000000"/>
      </a:accent5>
      <a:accent6>
        <a:srgbClr val="000000"/>
      </a:accent6>
      <a:hlink>
        <a:srgbClr val="008BA9"/>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